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60" r:id="rId2"/>
  </p:sldMasterIdLst>
  <p:notesMasterIdLst>
    <p:notesMasterId r:id="rId27"/>
  </p:notesMasterIdLst>
  <p:sldIdLst>
    <p:sldId id="256" r:id="rId3"/>
    <p:sldId id="377" r:id="rId4"/>
    <p:sldId id="378" r:id="rId5"/>
    <p:sldId id="360" r:id="rId6"/>
    <p:sldId id="361" r:id="rId7"/>
    <p:sldId id="364" r:id="rId8"/>
    <p:sldId id="363" r:id="rId9"/>
    <p:sldId id="338" r:id="rId10"/>
    <p:sldId id="367" r:id="rId11"/>
    <p:sldId id="366" r:id="rId12"/>
    <p:sldId id="368" r:id="rId13"/>
    <p:sldId id="369" r:id="rId14"/>
    <p:sldId id="365" r:id="rId15"/>
    <p:sldId id="362" r:id="rId16"/>
    <p:sldId id="334" r:id="rId17"/>
    <p:sldId id="370" r:id="rId18"/>
    <p:sldId id="371" r:id="rId19"/>
    <p:sldId id="372" r:id="rId20"/>
    <p:sldId id="373" r:id="rId21"/>
    <p:sldId id="379" r:id="rId22"/>
    <p:sldId id="374" r:id="rId23"/>
    <p:sldId id="375" r:id="rId24"/>
    <p:sldId id="376" r:id="rId25"/>
    <p:sldId id="323" r:id="rId2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B0D14"/>
    <a:srgbClr val="FFF2CC"/>
    <a:srgbClr val="B4C7E7"/>
    <a:srgbClr val="D9CEFD"/>
    <a:srgbClr val="BFB2F7"/>
    <a:srgbClr val="CCA7F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173" autoAdjust="0"/>
    <p:restoredTop sz="78062" autoAdjust="0"/>
  </p:normalViewPr>
  <p:slideViewPr>
    <p:cSldViewPr snapToGrid="0">
      <p:cViewPr varScale="1">
        <p:scale>
          <a:sx n="88" d="100"/>
          <a:sy n="88" d="100"/>
        </p:scale>
        <p:origin x="1176" y="84"/>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2026/1/8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1</a:t>
            </a:fld>
            <a:endParaRPr lang="zh-CN" altLang="en-US"/>
          </a:p>
        </p:txBody>
      </p:sp>
    </p:spTree>
    <p:extLst>
      <p:ext uri="{BB962C8B-B14F-4D97-AF65-F5344CB8AC3E}">
        <p14:creationId xmlns:p14="http://schemas.microsoft.com/office/powerpoint/2010/main" val="31966818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10</a:t>
            </a:fld>
            <a:endParaRPr lang="zh-CN" altLang="en-US"/>
          </a:p>
        </p:txBody>
      </p:sp>
    </p:spTree>
    <p:extLst>
      <p:ext uri="{BB962C8B-B14F-4D97-AF65-F5344CB8AC3E}">
        <p14:creationId xmlns:p14="http://schemas.microsoft.com/office/powerpoint/2010/main" val="18920766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11</a:t>
            </a:fld>
            <a:endParaRPr lang="zh-CN" altLang="en-US"/>
          </a:p>
        </p:txBody>
      </p:sp>
    </p:spTree>
    <p:extLst>
      <p:ext uri="{BB962C8B-B14F-4D97-AF65-F5344CB8AC3E}">
        <p14:creationId xmlns:p14="http://schemas.microsoft.com/office/powerpoint/2010/main" val="14028771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12</a:t>
            </a:fld>
            <a:endParaRPr lang="zh-CN" altLang="en-US"/>
          </a:p>
        </p:txBody>
      </p:sp>
    </p:spTree>
    <p:extLst>
      <p:ext uri="{BB962C8B-B14F-4D97-AF65-F5344CB8AC3E}">
        <p14:creationId xmlns:p14="http://schemas.microsoft.com/office/powerpoint/2010/main" val="11911443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13</a:t>
            </a:fld>
            <a:endParaRPr lang="zh-CN" altLang="en-US"/>
          </a:p>
        </p:txBody>
      </p:sp>
    </p:spTree>
    <p:extLst>
      <p:ext uri="{BB962C8B-B14F-4D97-AF65-F5344CB8AC3E}">
        <p14:creationId xmlns:p14="http://schemas.microsoft.com/office/powerpoint/2010/main" val="35352738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14</a:t>
            </a:fld>
            <a:endParaRPr lang="zh-CN" altLang="en-US"/>
          </a:p>
        </p:txBody>
      </p:sp>
    </p:spTree>
    <p:extLst>
      <p:ext uri="{BB962C8B-B14F-4D97-AF65-F5344CB8AC3E}">
        <p14:creationId xmlns:p14="http://schemas.microsoft.com/office/powerpoint/2010/main" val="21648510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15</a:t>
            </a:fld>
            <a:endParaRPr lang="zh-CN" altLang="en-US"/>
          </a:p>
        </p:txBody>
      </p:sp>
    </p:spTree>
    <p:extLst>
      <p:ext uri="{BB962C8B-B14F-4D97-AF65-F5344CB8AC3E}">
        <p14:creationId xmlns:p14="http://schemas.microsoft.com/office/powerpoint/2010/main" val="6365392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16</a:t>
            </a:fld>
            <a:endParaRPr lang="zh-CN" altLang="en-US"/>
          </a:p>
        </p:txBody>
      </p:sp>
    </p:spTree>
    <p:extLst>
      <p:ext uri="{BB962C8B-B14F-4D97-AF65-F5344CB8AC3E}">
        <p14:creationId xmlns:p14="http://schemas.microsoft.com/office/powerpoint/2010/main" val="1652272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17</a:t>
            </a:fld>
            <a:endParaRPr lang="zh-CN" altLang="en-US"/>
          </a:p>
        </p:txBody>
      </p:sp>
    </p:spTree>
    <p:extLst>
      <p:ext uri="{BB962C8B-B14F-4D97-AF65-F5344CB8AC3E}">
        <p14:creationId xmlns:p14="http://schemas.microsoft.com/office/powerpoint/2010/main" val="30663742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18</a:t>
            </a:fld>
            <a:endParaRPr lang="zh-CN" altLang="en-US"/>
          </a:p>
        </p:txBody>
      </p:sp>
    </p:spTree>
    <p:extLst>
      <p:ext uri="{BB962C8B-B14F-4D97-AF65-F5344CB8AC3E}">
        <p14:creationId xmlns:p14="http://schemas.microsoft.com/office/powerpoint/2010/main" val="20257253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19</a:t>
            </a:fld>
            <a:endParaRPr lang="zh-CN" altLang="en-US"/>
          </a:p>
        </p:txBody>
      </p:sp>
    </p:spTree>
    <p:extLst>
      <p:ext uri="{BB962C8B-B14F-4D97-AF65-F5344CB8AC3E}">
        <p14:creationId xmlns:p14="http://schemas.microsoft.com/office/powerpoint/2010/main" val="41472032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2</a:t>
            </a:fld>
            <a:endParaRPr lang="zh-CN" altLang="en-US"/>
          </a:p>
        </p:txBody>
      </p:sp>
    </p:spTree>
    <p:extLst>
      <p:ext uri="{BB962C8B-B14F-4D97-AF65-F5344CB8AC3E}">
        <p14:creationId xmlns:p14="http://schemas.microsoft.com/office/powerpoint/2010/main" val="81645915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20</a:t>
            </a:fld>
            <a:endParaRPr lang="zh-CN" altLang="en-US"/>
          </a:p>
        </p:txBody>
      </p:sp>
    </p:spTree>
    <p:extLst>
      <p:ext uri="{BB962C8B-B14F-4D97-AF65-F5344CB8AC3E}">
        <p14:creationId xmlns:p14="http://schemas.microsoft.com/office/powerpoint/2010/main" val="37117261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21</a:t>
            </a:fld>
            <a:endParaRPr lang="zh-CN" altLang="en-US"/>
          </a:p>
        </p:txBody>
      </p:sp>
    </p:spTree>
    <p:extLst>
      <p:ext uri="{BB962C8B-B14F-4D97-AF65-F5344CB8AC3E}">
        <p14:creationId xmlns:p14="http://schemas.microsoft.com/office/powerpoint/2010/main" val="2621744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22</a:t>
            </a:fld>
            <a:endParaRPr lang="zh-CN" altLang="en-US"/>
          </a:p>
        </p:txBody>
      </p:sp>
    </p:spTree>
    <p:extLst>
      <p:ext uri="{BB962C8B-B14F-4D97-AF65-F5344CB8AC3E}">
        <p14:creationId xmlns:p14="http://schemas.microsoft.com/office/powerpoint/2010/main" val="11076255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23</a:t>
            </a:fld>
            <a:endParaRPr lang="zh-CN" altLang="en-US"/>
          </a:p>
        </p:txBody>
      </p:sp>
    </p:spTree>
    <p:extLst>
      <p:ext uri="{BB962C8B-B14F-4D97-AF65-F5344CB8AC3E}">
        <p14:creationId xmlns:p14="http://schemas.microsoft.com/office/powerpoint/2010/main" val="35571463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3</a:t>
            </a:fld>
            <a:endParaRPr lang="zh-CN" altLang="en-US"/>
          </a:p>
        </p:txBody>
      </p:sp>
    </p:spTree>
    <p:extLst>
      <p:ext uri="{BB962C8B-B14F-4D97-AF65-F5344CB8AC3E}">
        <p14:creationId xmlns:p14="http://schemas.microsoft.com/office/powerpoint/2010/main" val="28600042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这个问题在最后会解答</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4</a:t>
            </a:fld>
            <a:endParaRPr lang="zh-CN" altLang="en-US"/>
          </a:p>
        </p:txBody>
      </p:sp>
    </p:spTree>
    <p:extLst>
      <p:ext uri="{BB962C8B-B14F-4D97-AF65-F5344CB8AC3E}">
        <p14:creationId xmlns:p14="http://schemas.microsoft.com/office/powerpoint/2010/main" val="27314620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5</a:t>
            </a:fld>
            <a:endParaRPr lang="zh-CN" altLang="en-US"/>
          </a:p>
        </p:txBody>
      </p:sp>
    </p:spTree>
    <p:extLst>
      <p:ext uri="{BB962C8B-B14F-4D97-AF65-F5344CB8AC3E}">
        <p14:creationId xmlns:p14="http://schemas.microsoft.com/office/powerpoint/2010/main" val="4894360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6</a:t>
            </a:fld>
            <a:endParaRPr lang="zh-CN" altLang="en-US"/>
          </a:p>
        </p:txBody>
      </p:sp>
    </p:spTree>
    <p:extLst>
      <p:ext uri="{BB962C8B-B14F-4D97-AF65-F5344CB8AC3E}">
        <p14:creationId xmlns:p14="http://schemas.microsoft.com/office/powerpoint/2010/main" val="29055136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7</a:t>
            </a:fld>
            <a:endParaRPr lang="zh-CN" altLang="en-US"/>
          </a:p>
        </p:txBody>
      </p:sp>
    </p:spTree>
    <p:extLst>
      <p:ext uri="{BB962C8B-B14F-4D97-AF65-F5344CB8AC3E}">
        <p14:creationId xmlns:p14="http://schemas.microsoft.com/office/powerpoint/2010/main" val="25365051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但是经过清洗的数据的</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8</a:t>
            </a:fld>
            <a:endParaRPr lang="zh-CN" altLang="en-US"/>
          </a:p>
        </p:txBody>
      </p:sp>
    </p:spTree>
    <p:extLst>
      <p:ext uri="{BB962C8B-B14F-4D97-AF65-F5344CB8AC3E}">
        <p14:creationId xmlns:p14="http://schemas.microsoft.com/office/powerpoint/2010/main" val="11726025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但是经过清洗的数据的</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9</a:t>
            </a:fld>
            <a:endParaRPr lang="zh-CN" altLang="en-US"/>
          </a:p>
        </p:txBody>
      </p:sp>
    </p:spTree>
    <p:extLst>
      <p:ext uri="{BB962C8B-B14F-4D97-AF65-F5344CB8AC3E}">
        <p14:creationId xmlns:p14="http://schemas.microsoft.com/office/powerpoint/2010/main" val="29913942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kumimoji="1"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p>
        </p:txBody>
      </p:sp>
      <p:sp>
        <p:nvSpPr>
          <p:cNvPr id="4" name="日期占位符 3"/>
          <p:cNvSpPr>
            <a:spLocks noGrp="1"/>
          </p:cNvSpPr>
          <p:nvPr>
            <p:ph type="dt" sz="half" idx="10"/>
          </p:nvPr>
        </p:nvSpPr>
        <p:spPr/>
        <p:txBody>
          <a:bodyPr/>
          <a:lstStyle/>
          <a:p>
            <a:fld id="{CCBA8C88-1DA2-7F45-99A1-4A77ADF538E4}" type="datetimeFigureOut">
              <a:rPr kumimoji="1" lang="zh-CN" altLang="en-US" smtClean="0"/>
              <a:t>2026/1/8</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A48DC363-D693-E146-AA45-E45182BF340A}" type="slidenum">
              <a:rPr kumimoji="1" lang="zh-CN" altLang="en-US" smtClean="0"/>
              <a:t>‹#›</a:t>
            </a:fld>
            <a:endParaRPr kumimoji="1"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竖排文字占位符 2"/>
          <p:cNvSpPr>
            <a:spLocks noGrp="1"/>
          </p:cNvSpPr>
          <p:nvPr>
            <p:ph type="body" orient="vert" idx="1"/>
          </p:nvPr>
        </p:nvSpPr>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CCBA8C88-1DA2-7F45-99A1-4A77ADF538E4}" type="datetimeFigureOut">
              <a:rPr kumimoji="1" lang="zh-CN" altLang="en-US" smtClean="0"/>
              <a:t>2026/1/8</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A48DC363-D693-E146-AA45-E45182BF340A}" type="slidenum">
              <a:rPr kumimoji="1" lang="zh-CN" altLang="en-US" smtClean="0"/>
              <a:t>‹#›</a:t>
            </a:fld>
            <a:endParaRPr kumimoji="1"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kumimoji="1"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CCBA8C88-1DA2-7F45-99A1-4A77ADF538E4}" type="datetimeFigureOut">
              <a:rPr kumimoji="1" lang="zh-CN" altLang="en-US" smtClean="0"/>
              <a:t>2026/1/8</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A48DC363-D693-E146-AA45-E45182BF340A}" type="slidenum">
              <a:rPr kumimoji="1" lang="zh-CN" altLang="en-US" smtClean="0"/>
              <a:t>‹#›</a:t>
            </a:fld>
            <a:endParaRPr kumimoji="1"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kumimoji="1"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p>
        </p:txBody>
      </p:sp>
      <p:sp>
        <p:nvSpPr>
          <p:cNvPr id="4" name="日期占位符 3"/>
          <p:cNvSpPr>
            <a:spLocks noGrp="1"/>
          </p:cNvSpPr>
          <p:nvPr>
            <p:ph type="dt" sz="half" idx="10"/>
          </p:nvPr>
        </p:nvSpPr>
        <p:spPr/>
        <p:txBody>
          <a:bodyPr/>
          <a:lstStyle/>
          <a:p>
            <a:fld id="{CCBA8C88-1DA2-7F45-99A1-4A77ADF538E4}" type="datetimeFigureOut">
              <a:rPr kumimoji="1" lang="zh-CN" altLang="en-US" smtClean="0"/>
              <a:t>2026/1/8</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A48DC363-D693-E146-AA45-E45182BF340A}" type="slidenum">
              <a:rPr kumimoji="1" lang="zh-CN" altLang="en-US" smtClean="0"/>
              <a:t>‹#›</a:t>
            </a:fld>
            <a:endParaRPr kumimoji="1"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内容占位符 2"/>
          <p:cNvSpPr>
            <a:spLocks noGrp="1"/>
          </p:cNvSpPr>
          <p:nvPr>
            <p:ph idx="1"/>
          </p:nvPr>
        </p:nvSpPr>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CCBA8C88-1DA2-7F45-99A1-4A77ADF538E4}" type="datetimeFigureOut">
              <a:rPr kumimoji="1" lang="zh-CN" altLang="en-US" smtClean="0"/>
              <a:t>2026/1/8</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A48DC363-D693-E146-AA45-E45182BF340A}" type="slidenum">
              <a:rPr kumimoji="1" lang="zh-CN" altLang="en-US" smtClean="0"/>
              <a:t>‹#›</a:t>
            </a:fld>
            <a:endParaRPr kumimoji="1"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kumimoji="1"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a:t>单击此处编辑母版文本样式</a:t>
            </a:r>
          </a:p>
        </p:txBody>
      </p:sp>
      <p:sp>
        <p:nvSpPr>
          <p:cNvPr id="4" name="日期占位符 3"/>
          <p:cNvSpPr>
            <a:spLocks noGrp="1"/>
          </p:cNvSpPr>
          <p:nvPr>
            <p:ph type="dt" sz="half" idx="10"/>
          </p:nvPr>
        </p:nvSpPr>
        <p:spPr/>
        <p:txBody>
          <a:bodyPr/>
          <a:lstStyle/>
          <a:p>
            <a:fld id="{CCBA8C88-1DA2-7F45-99A1-4A77ADF538E4}" type="datetimeFigureOut">
              <a:rPr kumimoji="1" lang="zh-CN" altLang="en-US" smtClean="0"/>
              <a:t>2026/1/8</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A48DC363-D693-E146-AA45-E45182BF340A}" type="slidenum">
              <a:rPr kumimoji="1" lang="zh-CN" altLang="en-US" smtClean="0"/>
              <a:t>‹#›</a:t>
            </a:fld>
            <a:endParaRPr kumimoji="1"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日期占位符 4"/>
          <p:cNvSpPr>
            <a:spLocks noGrp="1"/>
          </p:cNvSpPr>
          <p:nvPr>
            <p:ph type="dt" sz="half" idx="10"/>
          </p:nvPr>
        </p:nvSpPr>
        <p:spPr/>
        <p:txBody>
          <a:bodyPr/>
          <a:lstStyle/>
          <a:p>
            <a:fld id="{CCBA8C88-1DA2-7F45-99A1-4A77ADF538E4}" type="datetimeFigureOut">
              <a:rPr kumimoji="1" lang="zh-CN" altLang="en-US" smtClean="0"/>
              <a:t>2026/1/8</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A48DC363-D693-E146-AA45-E45182BF340A}" type="slidenum">
              <a:rPr kumimoji="1" lang="zh-CN" altLang="en-US" smtClean="0"/>
              <a:t>‹#›</a:t>
            </a:fld>
            <a:endParaRPr kumimoji="1"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kumimoji="1"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7" name="日期占位符 6"/>
          <p:cNvSpPr>
            <a:spLocks noGrp="1"/>
          </p:cNvSpPr>
          <p:nvPr>
            <p:ph type="dt" sz="half" idx="10"/>
          </p:nvPr>
        </p:nvSpPr>
        <p:spPr/>
        <p:txBody>
          <a:bodyPr/>
          <a:lstStyle/>
          <a:p>
            <a:fld id="{CCBA8C88-1DA2-7F45-99A1-4A77ADF538E4}" type="datetimeFigureOut">
              <a:rPr kumimoji="1" lang="zh-CN" altLang="en-US" smtClean="0"/>
              <a:t>2026/1/8</a:t>
            </a:fld>
            <a:endParaRPr kumimoji="1" lang="zh-CN" altLang="en-US"/>
          </a:p>
        </p:txBody>
      </p:sp>
      <p:sp>
        <p:nvSpPr>
          <p:cNvPr id="8" name="页脚占位符 7"/>
          <p:cNvSpPr>
            <a:spLocks noGrp="1"/>
          </p:cNvSpPr>
          <p:nvPr>
            <p:ph type="ftr" sz="quarter" idx="11"/>
          </p:nvPr>
        </p:nvSpPr>
        <p:spPr/>
        <p:txBody>
          <a:bodyPr/>
          <a:lstStyle/>
          <a:p>
            <a:endParaRPr kumimoji="1" lang="zh-CN" altLang="en-US"/>
          </a:p>
        </p:txBody>
      </p:sp>
      <p:sp>
        <p:nvSpPr>
          <p:cNvPr id="9" name="灯片编号占位符 8"/>
          <p:cNvSpPr>
            <a:spLocks noGrp="1"/>
          </p:cNvSpPr>
          <p:nvPr>
            <p:ph type="sldNum" sz="quarter" idx="12"/>
          </p:nvPr>
        </p:nvSpPr>
        <p:spPr/>
        <p:txBody>
          <a:bodyPr/>
          <a:lstStyle/>
          <a:p>
            <a:fld id="{A48DC363-D693-E146-AA45-E45182BF340A}" type="slidenum">
              <a:rPr kumimoji="1" lang="zh-CN" altLang="en-US" smtClean="0"/>
              <a:t>‹#›</a:t>
            </a:fld>
            <a:endParaRPr kumimoji="1"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日期占位符 2"/>
          <p:cNvSpPr>
            <a:spLocks noGrp="1"/>
          </p:cNvSpPr>
          <p:nvPr>
            <p:ph type="dt" sz="half" idx="10"/>
          </p:nvPr>
        </p:nvSpPr>
        <p:spPr/>
        <p:txBody>
          <a:bodyPr/>
          <a:lstStyle/>
          <a:p>
            <a:fld id="{CCBA8C88-1DA2-7F45-99A1-4A77ADF538E4}" type="datetimeFigureOut">
              <a:rPr kumimoji="1" lang="zh-CN" altLang="en-US" smtClean="0"/>
              <a:t>2026/1/8</a:t>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灯片编号占位符 4"/>
          <p:cNvSpPr>
            <a:spLocks noGrp="1"/>
          </p:cNvSpPr>
          <p:nvPr>
            <p:ph type="sldNum" sz="quarter" idx="12"/>
          </p:nvPr>
        </p:nvSpPr>
        <p:spPr/>
        <p:txBody>
          <a:bodyPr/>
          <a:lstStyle/>
          <a:p>
            <a:fld id="{A48DC363-D693-E146-AA45-E45182BF340A}" type="slidenum">
              <a:rPr kumimoji="1" lang="zh-CN" altLang="en-US" smtClean="0"/>
              <a:t>‹#›</a:t>
            </a:fld>
            <a:endParaRPr kumimoji="1"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CCBA8C88-1DA2-7F45-99A1-4A77ADF538E4}" type="datetimeFigureOut">
              <a:rPr kumimoji="1" lang="zh-CN" altLang="en-US" smtClean="0"/>
              <a:t>2026/1/8</a:t>
            </a:fld>
            <a:endParaRPr kumimoji="1" lang="zh-CN" altLang="en-US"/>
          </a:p>
        </p:txBody>
      </p:sp>
      <p:sp>
        <p:nvSpPr>
          <p:cNvPr id="3" name="页脚占位符 2"/>
          <p:cNvSpPr>
            <a:spLocks noGrp="1"/>
          </p:cNvSpPr>
          <p:nvPr>
            <p:ph type="ftr" sz="quarter" idx="11"/>
          </p:nvPr>
        </p:nvSpPr>
        <p:spPr/>
        <p:txBody>
          <a:bodyPr/>
          <a:lstStyle/>
          <a:p>
            <a:endParaRPr kumimoji="1" lang="zh-CN" altLang="en-US"/>
          </a:p>
        </p:txBody>
      </p:sp>
      <p:sp>
        <p:nvSpPr>
          <p:cNvPr id="4" name="灯片编号占位符 3"/>
          <p:cNvSpPr>
            <a:spLocks noGrp="1"/>
          </p:cNvSpPr>
          <p:nvPr>
            <p:ph type="sldNum" sz="quarter" idx="12"/>
          </p:nvPr>
        </p:nvSpPr>
        <p:spPr/>
        <p:txBody>
          <a:bodyPr/>
          <a:lstStyle/>
          <a:p>
            <a:fld id="{A48DC363-D693-E146-AA45-E45182BF340A}" type="slidenum">
              <a:rPr kumimoji="1" lang="zh-CN" altLang="en-US" smtClean="0"/>
              <a:t>‹#›</a:t>
            </a:fld>
            <a:endParaRPr kumimoji="1"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p:cNvSpPr>
            <a:spLocks noGrp="1"/>
          </p:cNvSpPr>
          <p:nvPr>
            <p:ph type="dt" sz="half" idx="10"/>
          </p:nvPr>
        </p:nvSpPr>
        <p:spPr/>
        <p:txBody>
          <a:bodyPr/>
          <a:lstStyle/>
          <a:p>
            <a:fld id="{CCBA8C88-1DA2-7F45-99A1-4A77ADF538E4}" type="datetimeFigureOut">
              <a:rPr kumimoji="1" lang="zh-CN" altLang="en-US" smtClean="0"/>
              <a:t>2026/1/8</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A48DC363-D693-E146-AA45-E45182BF340A}" type="slidenum">
              <a:rPr kumimoji="1" lang="zh-CN" altLang="en-US" smtClean="0"/>
              <a:t>‹#›</a:t>
            </a:fld>
            <a:endParaRPr kumimoji="1"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内容占位符 2"/>
          <p:cNvSpPr>
            <a:spLocks noGrp="1"/>
          </p:cNvSpPr>
          <p:nvPr>
            <p:ph idx="1"/>
          </p:nvPr>
        </p:nvSpPr>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CCBA8C88-1DA2-7F45-99A1-4A77ADF538E4}" type="datetimeFigureOut">
              <a:rPr kumimoji="1" lang="zh-CN" altLang="en-US" smtClean="0"/>
              <a:t>2026/1/8</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A48DC363-D693-E146-AA45-E45182BF340A}" type="slidenum">
              <a:rPr kumimoji="1" lang="zh-CN" altLang="en-US" smtClean="0"/>
              <a:t>‹#›</a:t>
            </a:fld>
            <a:endParaRPr kumimoji="1"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p:cNvSpPr>
            <a:spLocks noGrp="1"/>
          </p:cNvSpPr>
          <p:nvPr>
            <p:ph type="dt" sz="half" idx="10"/>
          </p:nvPr>
        </p:nvSpPr>
        <p:spPr/>
        <p:txBody>
          <a:bodyPr/>
          <a:lstStyle/>
          <a:p>
            <a:fld id="{CCBA8C88-1DA2-7F45-99A1-4A77ADF538E4}" type="datetimeFigureOut">
              <a:rPr kumimoji="1" lang="zh-CN" altLang="en-US" smtClean="0"/>
              <a:t>2026/1/8</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A48DC363-D693-E146-AA45-E45182BF340A}" type="slidenum">
              <a:rPr kumimoji="1" lang="zh-CN" altLang="en-US" smtClean="0"/>
              <a:t>‹#›</a:t>
            </a:fld>
            <a:endParaRPr kumimoji="1"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竖排文字占位符 2"/>
          <p:cNvSpPr>
            <a:spLocks noGrp="1"/>
          </p:cNvSpPr>
          <p:nvPr>
            <p:ph type="body" orient="vert" idx="1"/>
          </p:nvPr>
        </p:nvSpPr>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CCBA8C88-1DA2-7F45-99A1-4A77ADF538E4}" type="datetimeFigureOut">
              <a:rPr kumimoji="1" lang="zh-CN" altLang="en-US" smtClean="0"/>
              <a:t>2026/1/8</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A48DC363-D693-E146-AA45-E45182BF340A}" type="slidenum">
              <a:rPr kumimoji="1" lang="zh-CN" altLang="en-US" smtClean="0"/>
              <a:t>‹#›</a:t>
            </a:fld>
            <a:endParaRPr kumimoji="1"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kumimoji="1"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CCBA8C88-1DA2-7F45-99A1-4A77ADF538E4}" type="datetimeFigureOut">
              <a:rPr kumimoji="1" lang="zh-CN" altLang="en-US" smtClean="0"/>
              <a:t>2026/1/8</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A48DC363-D693-E146-AA45-E45182BF340A}" type="slidenum">
              <a:rPr kumimoji="1" lang="zh-CN" altLang="en-US" smtClean="0"/>
              <a:t>‹#›</a:t>
            </a:fld>
            <a:endParaRPr kumimoji="1"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kumimoji="1"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a:t>单击此处编辑母版文本样式</a:t>
            </a:r>
          </a:p>
        </p:txBody>
      </p:sp>
      <p:sp>
        <p:nvSpPr>
          <p:cNvPr id="4" name="日期占位符 3"/>
          <p:cNvSpPr>
            <a:spLocks noGrp="1"/>
          </p:cNvSpPr>
          <p:nvPr>
            <p:ph type="dt" sz="half" idx="10"/>
          </p:nvPr>
        </p:nvSpPr>
        <p:spPr/>
        <p:txBody>
          <a:bodyPr/>
          <a:lstStyle/>
          <a:p>
            <a:fld id="{CCBA8C88-1DA2-7F45-99A1-4A77ADF538E4}" type="datetimeFigureOut">
              <a:rPr kumimoji="1" lang="zh-CN" altLang="en-US" smtClean="0"/>
              <a:t>2026/1/8</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A48DC363-D693-E146-AA45-E45182BF340A}" type="slidenum">
              <a:rPr kumimoji="1" lang="zh-CN" altLang="en-US" smtClean="0"/>
              <a:t>‹#›</a:t>
            </a:fld>
            <a:endParaRPr kumimoji="1"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日期占位符 4"/>
          <p:cNvSpPr>
            <a:spLocks noGrp="1"/>
          </p:cNvSpPr>
          <p:nvPr>
            <p:ph type="dt" sz="half" idx="10"/>
          </p:nvPr>
        </p:nvSpPr>
        <p:spPr/>
        <p:txBody>
          <a:bodyPr/>
          <a:lstStyle/>
          <a:p>
            <a:fld id="{CCBA8C88-1DA2-7F45-99A1-4A77ADF538E4}" type="datetimeFigureOut">
              <a:rPr kumimoji="1" lang="zh-CN" altLang="en-US" smtClean="0"/>
              <a:t>2026/1/8</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A48DC363-D693-E146-AA45-E45182BF340A}" type="slidenum">
              <a:rPr kumimoji="1" lang="zh-CN" altLang="en-US" smtClean="0"/>
              <a:t>‹#›</a:t>
            </a:fld>
            <a:endParaRPr kumimoji="1"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kumimoji="1"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7" name="日期占位符 6"/>
          <p:cNvSpPr>
            <a:spLocks noGrp="1"/>
          </p:cNvSpPr>
          <p:nvPr>
            <p:ph type="dt" sz="half" idx="10"/>
          </p:nvPr>
        </p:nvSpPr>
        <p:spPr/>
        <p:txBody>
          <a:bodyPr/>
          <a:lstStyle/>
          <a:p>
            <a:fld id="{CCBA8C88-1DA2-7F45-99A1-4A77ADF538E4}" type="datetimeFigureOut">
              <a:rPr kumimoji="1" lang="zh-CN" altLang="en-US" smtClean="0"/>
              <a:t>2026/1/8</a:t>
            </a:fld>
            <a:endParaRPr kumimoji="1" lang="zh-CN" altLang="en-US"/>
          </a:p>
        </p:txBody>
      </p:sp>
      <p:sp>
        <p:nvSpPr>
          <p:cNvPr id="8" name="页脚占位符 7"/>
          <p:cNvSpPr>
            <a:spLocks noGrp="1"/>
          </p:cNvSpPr>
          <p:nvPr>
            <p:ph type="ftr" sz="quarter" idx="11"/>
          </p:nvPr>
        </p:nvSpPr>
        <p:spPr/>
        <p:txBody>
          <a:bodyPr/>
          <a:lstStyle/>
          <a:p>
            <a:endParaRPr kumimoji="1" lang="zh-CN" altLang="en-US"/>
          </a:p>
        </p:txBody>
      </p:sp>
      <p:sp>
        <p:nvSpPr>
          <p:cNvPr id="9" name="灯片编号占位符 8"/>
          <p:cNvSpPr>
            <a:spLocks noGrp="1"/>
          </p:cNvSpPr>
          <p:nvPr>
            <p:ph type="sldNum" sz="quarter" idx="12"/>
          </p:nvPr>
        </p:nvSpPr>
        <p:spPr/>
        <p:txBody>
          <a:bodyPr/>
          <a:lstStyle/>
          <a:p>
            <a:fld id="{A48DC363-D693-E146-AA45-E45182BF340A}" type="slidenum">
              <a:rPr kumimoji="1" lang="zh-CN" altLang="en-US" smtClean="0"/>
              <a:t>‹#›</a:t>
            </a:fld>
            <a:endParaRPr kumimoji="1"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日期占位符 2"/>
          <p:cNvSpPr>
            <a:spLocks noGrp="1"/>
          </p:cNvSpPr>
          <p:nvPr>
            <p:ph type="dt" sz="half" idx="10"/>
          </p:nvPr>
        </p:nvSpPr>
        <p:spPr/>
        <p:txBody>
          <a:bodyPr/>
          <a:lstStyle/>
          <a:p>
            <a:fld id="{CCBA8C88-1DA2-7F45-99A1-4A77ADF538E4}" type="datetimeFigureOut">
              <a:rPr kumimoji="1" lang="zh-CN" altLang="en-US" smtClean="0"/>
              <a:t>2026/1/8</a:t>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灯片编号占位符 4"/>
          <p:cNvSpPr>
            <a:spLocks noGrp="1"/>
          </p:cNvSpPr>
          <p:nvPr>
            <p:ph type="sldNum" sz="quarter" idx="12"/>
          </p:nvPr>
        </p:nvSpPr>
        <p:spPr/>
        <p:txBody>
          <a:bodyPr/>
          <a:lstStyle/>
          <a:p>
            <a:fld id="{A48DC363-D693-E146-AA45-E45182BF340A}" type="slidenum">
              <a:rPr kumimoji="1" lang="zh-CN" altLang="en-US" smtClean="0"/>
              <a:t>‹#›</a:t>
            </a:fld>
            <a:endParaRPr kumimoji="1"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CCBA8C88-1DA2-7F45-99A1-4A77ADF538E4}" type="datetimeFigureOut">
              <a:rPr kumimoji="1" lang="zh-CN" altLang="en-US" smtClean="0"/>
              <a:t>2026/1/8</a:t>
            </a:fld>
            <a:endParaRPr kumimoji="1" lang="zh-CN" altLang="en-US"/>
          </a:p>
        </p:txBody>
      </p:sp>
      <p:sp>
        <p:nvSpPr>
          <p:cNvPr id="3" name="页脚占位符 2"/>
          <p:cNvSpPr>
            <a:spLocks noGrp="1"/>
          </p:cNvSpPr>
          <p:nvPr>
            <p:ph type="ftr" sz="quarter" idx="11"/>
          </p:nvPr>
        </p:nvSpPr>
        <p:spPr/>
        <p:txBody>
          <a:bodyPr/>
          <a:lstStyle/>
          <a:p>
            <a:endParaRPr kumimoji="1" lang="zh-CN" altLang="en-US"/>
          </a:p>
        </p:txBody>
      </p:sp>
      <p:sp>
        <p:nvSpPr>
          <p:cNvPr id="4" name="灯片编号占位符 3"/>
          <p:cNvSpPr>
            <a:spLocks noGrp="1"/>
          </p:cNvSpPr>
          <p:nvPr>
            <p:ph type="sldNum" sz="quarter" idx="12"/>
          </p:nvPr>
        </p:nvSpPr>
        <p:spPr/>
        <p:txBody>
          <a:bodyPr/>
          <a:lstStyle/>
          <a:p>
            <a:fld id="{A48DC363-D693-E146-AA45-E45182BF340A}" type="slidenum">
              <a:rPr kumimoji="1" lang="zh-CN" altLang="en-US" smtClean="0"/>
              <a:t>‹#›</a:t>
            </a:fld>
            <a:endParaRPr kumimoji="1"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p:cNvSpPr>
            <a:spLocks noGrp="1"/>
          </p:cNvSpPr>
          <p:nvPr>
            <p:ph type="dt" sz="half" idx="10"/>
          </p:nvPr>
        </p:nvSpPr>
        <p:spPr/>
        <p:txBody>
          <a:bodyPr/>
          <a:lstStyle/>
          <a:p>
            <a:fld id="{CCBA8C88-1DA2-7F45-99A1-4A77ADF538E4}" type="datetimeFigureOut">
              <a:rPr kumimoji="1" lang="zh-CN" altLang="en-US" smtClean="0"/>
              <a:t>2026/1/8</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A48DC363-D693-E146-AA45-E45182BF340A}" type="slidenum">
              <a:rPr kumimoji="1" lang="zh-CN" altLang="en-US" smtClean="0"/>
              <a:t>‹#›</a:t>
            </a:fld>
            <a:endParaRPr kumimoji="1"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p:cNvSpPr>
            <a:spLocks noGrp="1"/>
          </p:cNvSpPr>
          <p:nvPr>
            <p:ph type="dt" sz="half" idx="10"/>
          </p:nvPr>
        </p:nvSpPr>
        <p:spPr/>
        <p:txBody>
          <a:bodyPr/>
          <a:lstStyle/>
          <a:p>
            <a:fld id="{CCBA8C88-1DA2-7F45-99A1-4A77ADF538E4}" type="datetimeFigureOut">
              <a:rPr kumimoji="1" lang="zh-CN" altLang="en-US" smtClean="0"/>
              <a:t>2026/1/8</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A48DC363-D693-E146-AA45-E45182BF340A}" type="slidenum">
              <a:rPr kumimoji="1" lang="zh-CN" altLang="en-US" smtClean="0"/>
              <a:t>‹#›</a:t>
            </a:fld>
            <a:endParaRPr kumimoji="1"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CBA8C88-1DA2-7F45-99A1-4A77ADF538E4}" type="datetimeFigureOut">
              <a:rPr kumimoji="1" lang="zh-CN" altLang="en-US" smtClean="0"/>
              <a:t>2026/1/8</a:t>
            </a:fld>
            <a:endParaRPr kumimoji="1"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8DC363-D693-E146-AA45-E45182BF340A}" type="slidenum">
              <a:rPr kumimoji="1" lang="zh-CN" altLang="en-US" smtClean="0"/>
              <a:t>‹#›</a:t>
            </a:fld>
            <a:endParaRPr kumimoji="1"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CBA8C88-1DA2-7F45-99A1-4A77ADF538E4}" type="datetimeFigureOut">
              <a:rPr kumimoji="1" lang="zh-CN" altLang="en-US" smtClean="0"/>
              <a:t>2026/1/8</a:t>
            </a:fld>
            <a:endParaRPr kumimoji="1"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8DC363-D693-E146-AA45-E45182BF340A}" type="slidenum">
              <a:rPr kumimoji="1" lang="zh-CN" altLang="en-US" smtClean="0"/>
              <a:t>‹#›</a:t>
            </a:fld>
            <a:endParaRPr kumimoji="1" lang="zh-CN"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microsoft.com/office/2007/relationships/hdphoto" Target="../media/hdphoto1.wdp"/><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5.png"/><Relationship Id="rId7"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3.png"/><Relationship Id="rId5" Type="http://schemas.microsoft.com/office/2007/relationships/hdphoto" Target="../media/hdphoto2.wdp"/><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4.pn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6.png"/></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16.png"/><Relationship Id="rId5" Type="http://schemas.microsoft.com/office/2007/relationships/hdphoto" Target="../media/hdphoto2.wdp"/><Relationship Id="rId4" Type="http://schemas.openxmlformats.org/officeDocument/2006/relationships/image" Target="../media/image6.png"/></Relationships>
</file>

<file path=ppt/slides/_rels/slide18.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5.png"/><Relationship Id="rId7"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17.png"/><Relationship Id="rId5" Type="http://schemas.microsoft.com/office/2007/relationships/hdphoto" Target="../media/hdphoto2.wdp"/><Relationship Id="rId4" Type="http://schemas.openxmlformats.org/officeDocument/2006/relationships/image" Target="../media/image6.png"/></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7.png"/><Relationship Id="rId5" Type="http://schemas.microsoft.com/office/2007/relationships/hdphoto" Target="../media/hdphoto2.wdp"/><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20.png"/><Relationship Id="rId5" Type="http://schemas.microsoft.com/office/2007/relationships/hdphoto" Target="../media/hdphoto2.wdp"/><Relationship Id="rId4" Type="http://schemas.openxmlformats.org/officeDocument/2006/relationships/image" Target="../media/image6.png"/></Relationships>
</file>

<file path=ppt/slides/_rels/slide21.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5.png"/><Relationship Id="rId7"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25.png"/><Relationship Id="rId5" Type="http://schemas.microsoft.com/office/2007/relationships/hdphoto" Target="../media/hdphoto2.wdp"/><Relationship Id="rId10" Type="http://schemas.openxmlformats.org/officeDocument/2006/relationships/image" Target="../media/image24.png"/><Relationship Id="rId4" Type="http://schemas.openxmlformats.org/officeDocument/2006/relationships/image" Target="../media/image6.png"/><Relationship Id="rId9" Type="http://schemas.openxmlformats.org/officeDocument/2006/relationships/image" Target="../media/image8.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4.png"/><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4.png"/><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3.xml"/><Relationship Id="rId6" Type="http://schemas.microsoft.com/office/2007/relationships/hdphoto" Target="../media/hdphoto1.wdp"/><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8.png"/><Relationship Id="rId5" Type="http://schemas.microsoft.com/office/2007/relationships/hdphoto" Target="../media/hdphoto2.wdp"/><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4.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4.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0.png"/><Relationship Id="rId5" Type="http://schemas.microsoft.com/office/2007/relationships/hdphoto" Target="../media/hdphoto2.wdp"/><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13">
            <a:extLst>
              <a:ext uri="{FF2B5EF4-FFF2-40B4-BE49-F238E27FC236}">
                <a16:creationId xmlns:a16="http://schemas.microsoft.com/office/drawing/2014/main" id="{860B1704-7B8D-4091-8174-03DBAF1FED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7000" y="0"/>
            <a:ext cx="6858000" cy="6858000"/>
          </a:xfrm>
          <a:prstGeom prst="rect">
            <a:avLst/>
          </a:prstGeom>
        </p:spPr>
      </p:pic>
      <p:grpSp>
        <p:nvGrpSpPr>
          <p:cNvPr id="5" name="组合 7">
            <a:extLst>
              <a:ext uri="{FF2B5EF4-FFF2-40B4-BE49-F238E27FC236}">
                <a16:creationId xmlns:a16="http://schemas.microsoft.com/office/drawing/2014/main" id="{9106B273-36E8-489A-AC23-1D3AEDF83CA0}"/>
              </a:ext>
            </a:extLst>
          </p:cNvPr>
          <p:cNvGrpSpPr/>
          <p:nvPr/>
        </p:nvGrpSpPr>
        <p:grpSpPr>
          <a:xfrm>
            <a:off x="9264352" y="137610"/>
            <a:ext cx="2697617" cy="750089"/>
            <a:chOff x="8429873" y="-221596"/>
            <a:chExt cx="2697617" cy="750089"/>
          </a:xfrm>
        </p:grpSpPr>
        <p:pic>
          <p:nvPicPr>
            <p:cNvPr id="6" name="图片 4">
              <a:extLst>
                <a:ext uri="{FF2B5EF4-FFF2-40B4-BE49-F238E27FC236}">
                  <a16:creationId xmlns:a16="http://schemas.microsoft.com/office/drawing/2014/main" id="{6678B1C6-1C66-4FA6-8A9C-B442F3F778A9}"/>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8509" t="9177" r="29821" b="46264"/>
            <a:stretch>
              <a:fillRect/>
            </a:stretch>
          </p:blipFill>
          <p:spPr>
            <a:xfrm>
              <a:off x="8429873" y="-221596"/>
              <a:ext cx="762472" cy="750089"/>
            </a:xfrm>
            <a:prstGeom prst="rect">
              <a:avLst/>
            </a:prstGeom>
          </p:spPr>
        </p:pic>
        <p:pic>
          <p:nvPicPr>
            <p:cNvPr id="7" name="图片 31">
              <a:extLst>
                <a:ext uri="{FF2B5EF4-FFF2-40B4-BE49-F238E27FC236}">
                  <a16:creationId xmlns:a16="http://schemas.microsoft.com/office/drawing/2014/main" id="{3E0CB98B-A8BF-4E73-AD4A-F5F4300421D2}"/>
                </a:ext>
              </a:extLst>
            </p:cNvPr>
            <p:cNvPicPr>
              <a:picLocks noChangeAspect="1"/>
            </p:cNvPicPr>
            <p:nvPr/>
          </p:nvPicPr>
          <p:blipFill rotWithShape="1">
            <a:blip r:embed="rId5">
              <a:extLst>
                <a:ext uri="{28A0092B-C50C-407E-A947-70E740481C1C}">
                  <a14:useLocalDpi xmlns:a14="http://schemas.microsoft.com/office/drawing/2010/main" val="0"/>
                </a:ext>
              </a:extLst>
            </a:blip>
            <a:srcRect l="7842" t="53372" r="10501" b="26515"/>
            <a:stretch>
              <a:fillRect/>
            </a:stretch>
          </p:blipFill>
          <p:spPr>
            <a:xfrm>
              <a:off x="9212800" y="-152321"/>
              <a:ext cx="1707735" cy="357596"/>
            </a:xfrm>
            <a:prstGeom prst="rect">
              <a:avLst/>
            </a:prstGeom>
          </p:spPr>
        </p:pic>
        <p:sp>
          <p:nvSpPr>
            <p:cNvPr id="8" name="文本框 32">
              <a:extLst>
                <a:ext uri="{FF2B5EF4-FFF2-40B4-BE49-F238E27FC236}">
                  <a16:creationId xmlns:a16="http://schemas.microsoft.com/office/drawing/2014/main" id="{BDC10A89-34F0-420C-864B-BFF59EBA6C22}"/>
                </a:ext>
              </a:extLst>
            </p:cNvPr>
            <p:cNvSpPr txBox="1"/>
            <p:nvPr/>
          </p:nvSpPr>
          <p:spPr>
            <a:xfrm>
              <a:off x="9192345" y="192951"/>
              <a:ext cx="1935145" cy="235706"/>
            </a:xfrm>
            <a:prstGeom prst="rect">
              <a:avLst/>
            </a:prstGeom>
            <a:noFill/>
          </p:spPr>
          <p:txBody>
            <a:bodyPr wrap="none" rtlCol="0">
              <a:spAutoFit/>
            </a:bodyPr>
            <a:lstStyle/>
            <a:p>
              <a:pPr algn="l">
                <a:lnSpc>
                  <a:spcPct val="130000"/>
                </a:lnSpc>
              </a:pPr>
              <a:r>
                <a:rPr lang="en-US" altLang="zh-CN" sz="800" b="1" dirty="0">
                  <a:solidFill>
                    <a:srgbClr val="B70031"/>
                  </a:solidFill>
                  <a:latin typeface="Arial" panose="020B0604020202020204" pitchFamily="34" charset="0"/>
                  <a:cs typeface="Arial" panose="020B0604020202020204" pitchFamily="34" charset="0"/>
                </a:rPr>
                <a:t>EAST CHINA NORMAL UNIVERSITY</a:t>
              </a:r>
              <a:endParaRPr lang="zh-CN" altLang="en-US" sz="800" b="1" dirty="0">
                <a:solidFill>
                  <a:srgbClr val="B70031"/>
                </a:solidFill>
                <a:latin typeface="Arial" panose="020B0604020202020204" pitchFamily="34" charset="0"/>
                <a:cs typeface="Arial" panose="020B0604020202020204" pitchFamily="34" charset="0"/>
              </a:endParaRPr>
            </a:p>
          </p:txBody>
        </p:sp>
      </p:grpSp>
      <p:pic>
        <p:nvPicPr>
          <p:cNvPr id="9" name="图片 15">
            <a:extLst>
              <a:ext uri="{FF2B5EF4-FFF2-40B4-BE49-F238E27FC236}">
                <a16:creationId xmlns:a16="http://schemas.microsoft.com/office/drawing/2014/main" id="{37646AAD-A00D-41B3-B04D-F2F46F88761A}"/>
              </a:ext>
            </a:extLst>
          </p:cNvPr>
          <p:cNvPicPr>
            <a:picLocks noChangeAspect="1"/>
          </p:cNvPicPr>
          <p:nvPr/>
        </p:nvPicPr>
        <p:blipFill>
          <a:blip r:embed="rId6" cstate="print">
            <a:extLst>
              <a:ext uri="{BEBA8EAE-BF5A-486C-A8C5-ECC9F3942E4B}">
                <a14:imgProps xmlns:a14="http://schemas.microsoft.com/office/drawing/2010/main">
                  <a14:imgLayer r:embed="rId7">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147169" y="6245050"/>
            <a:ext cx="3579594" cy="493737"/>
          </a:xfrm>
          <a:prstGeom prst="rect">
            <a:avLst/>
          </a:prstGeom>
        </p:spPr>
      </p:pic>
      <p:sp>
        <p:nvSpPr>
          <p:cNvPr id="11" name="副标题 10">
            <a:extLst>
              <a:ext uri="{FF2B5EF4-FFF2-40B4-BE49-F238E27FC236}">
                <a16:creationId xmlns:a16="http://schemas.microsoft.com/office/drawing/2014/main" id="{A36B060E-633C-4291-9545-24E15FC14190}"/>
              </a:ext>
            </a:extLst>
          </p:cNvPr>
          <p:cNvSpPr>
            <a:spLocks noGrp="1"/>
          </p:cNvSpPr>
          <p:nvPr>
            <p:ph type="subTitle" idx="1"/>
          </p:nvPr>
        </p:nvSpPr>
        <p:spPr>
          <a:xfrm>
            <a:off x="1524000" y="3921015"/>
            <a:ext cx="9144000" cy="1655762"/>
          </a:xfrm>
        </p:spPr>
        <p:txBody>
          <a:bodyPr/>
          <a:lstStyle/>
          <a:p>
            <a:r>
              <a:rPr lang="zh-CN" altLang="en-US" dirty="0">
                <a:latin typeface="宋体" panose="02010600030101010101" pitchFamily="2" charset="-122"/>
                <a:ea typeface="宋体" panose="02010600030101010101" pitchFamily="2" charset="-122"/>
              </a:rPr>
              <a:t>指导老师：</a:t>
            </a:r>
            <a:r>
              <a:rPr lang="zh-CN" altLang="en-US" b="1" dirty="0">
                <a:latin typeface="宋体" panose="02010600030101010101" pitchFamily="2" charset="-122"/>
                <a:ea typeface="宋体" panose="02010600030101010101" pitchFamily="2" charset="-122"/>
              </a:rPr>
              <a:t>王伟</a:t>
            </a:r>
            <a:endParaRPr lang="en-US" altLang="zh-CN" b="1"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队伍成员：游明东、吴纪红</a:t>
            </a:r>
          </a:p>
        </p:txBody>
      </p:sp>
      <p:sp>
        <p:nvSpPr>
          <p:cNvPr id="13" name="标题 12">
            <a:extLst>
              <a:ext uri="{FF2B5EF4-FFF2-40B4-BE49-F238E27FC236}">
                <a16:creationId xmlns:a16="http://schemas.microsoft.com/office/drawing/2014/main" id="{6BC6AB5A-7BF0-44D6-B5E1-AFA8C7047C73}"/>
              </a:ext>
            </a:extLst>
          </p:cNvPr>
          <p:cNvSpPr>
            <a:spLocks noGrp="1"/>
          </p:cNvSpPr>
          <p:nvPr>
            <p:ph type="ctrTitle"/>
          </p:nvPr>
        </p:nvSpPr>
        <p:spPr>
          <a:xfrm>
            <a:off x="1299946" y="1199279"/>
            <a:ext cx="9601200" cy="2387600"/>
          </a:xfrm>
        </p:spPr>
        <p:txBody>
          <a:bodyPr>
            <a:normAutofit/>
          </a:bodyPr>
          <a:lstStyle/>
          <a:p>
            <a:r>
              <a:rPr lang="zh-CN" altLang="en-US" sz="4400" dirty="0">
                <a:latin typeface="Times New Roman" panose="02020603050405020304" pitchFamily="18" charset="0"/>
                <a:ea typeface="宋体" panose="02010600030101010101" pitchFamily="2" charset="-122"/>
                <a:cs typeface="Times New Roman" panose="02020603050405020304" pitchFamily="18" charset="0"/>
              </a:rPr>
              <a:t>基于</a:t>
            </a:r>
            <a:r>
              <a:rPr lang="en-US" altLang="zh-CN" sz="4400" dirty="0" err="1">
                <a:latin typeface="Times New Roman" panose="02020603050405020304" pitchFamily="18" charset="0"/>
                <a:ea typeface="宋体" panose="02010600030101010101" pitchFamily="2" charset="-122"/>
                <a:cs typeface="Times New Roman" panose="02020603050405020304" pitchFamily="18" charset="0"/>
              </a:rPr>
              <a:t>OpenDigger</a:t>
            </a:r>
            <a:r>
              <a:rPr lang="zh-CN" altLang="en-US" sz="4400" dirty="0">
                <a:latin typeface="Times New Roman" panose="02020603050405020304" pitchFamily="18" charset="0"/>
                <a:ea typeface="宋体" panose="02010600030101010101" pitchFamily="2" charset="-122"/>
                <a:cs typeface="Times New Roman" panose="02020603050405020304" pitchFamily="18" charset="0"/>
              </a:rPr>
              <a:t>与</a:t>
            </a:r>
            <a:r>
              <a:rPr lang="en-US" altLang="zh-CN" sz="4400" dirty="0" err="1">
                <a:latin typeface="Times New Roman" panose="02020603050405020304" pitchFamily="18" charset="0"/>
                <a:ea typeface="宋体" panose="02010600030101010101" pitchFamily="2" charset="-122"/>
                <a:cs typeface="Times New Roman" panose="02020603050405020304" pitchFamily="18" charset="0"/>
              </a:rPr>
              <a:t>MaxKB</a:t>
            </a:r>
            <a:r>
              <a:rPr lang="zh-CN" altLang="en-US" sz="4400" dirty="0">
                <a:latin typeface="Times New Roman" panose="02020603050405020304" pitchFamily="18" charset="0"/>
                <a:ea typeface="宋体" panose="02010600030101010101" pitchFamily="2" charset="-122"/>
                <a:cs typeface="Times New Roman" panose="02020603050405020304" pitchFamily="18" charset="0"/>
              </a:rPr>
              <a:t>的</a:t>
            </a:r>
            <a:br>
              <a:rPr lang="en-US" altLang="zh-CN" sz="4400" dirty="0">
                <a:latin typeface="Times New Roman" panose="02020603050405020304" pitchFamily="18" charset="0"/>
                <a:ea typeface="宋体" panose="02010600030101010101" pitchFamily="2" charset="-122"/>
                <a:cs typeface="Times New Roman" panose="02020603050405020304" pitchFamily="18" charset="0"/>
              </a:rPr>
            </a:br>
            <a:r>
              <a:rPr lang="zh-CN" altLang="en-US"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活动指标时间序列预测</a:t>
            </a:r>
            <a:r>
              <a:rPr lang="en-US" altLang="zh-CN"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&amp;</a:t>
            </a:r>
            <a:br>
              <a:rPr lang="en-US" altLang="zh-CN"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br>
            <a:r>
              <a:rPr lang="zh-CN" altLang="en-US" sz="4400" dirty="0">
                <a:latin typeface="Times New Roman" panose="02020603050405020304" pitchFamily="18" charset="0"/>
                <a:ea typeface="宋体" panose="02010600030101010101" pitchFamily="2" charset="-122"/>
                <a:cs typeface="Times New Roman" panose="02020603050405020304" pitchFamily="18" charset="0"/>
              </a:rPr>
              <a:t>仓库活跃度评估</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4" name="图片 573">
            <a:extLst>
              <a:ext uri="{FF2B5EF4-FFF2-40B4-BE49-F238E27FC236}">
                <a16:creationId xmlns:a16="http://schemas.microsoft.com/office/drawing/2014/main" id="{394A31A0-D062-4590-8BCF-D5FA523305EC}"/>
              </a:ext>
            </a:extLst>
          </p:cNvPr>
          <p:cNvPicPr>
            <a:picLocks noChangeAspect="1"/>
          </p:cNvPicPr>
          <p:nvPr/>
        </p:nvPicPr>
        <p:blipFill>
          <a:blip r:embed="rId3"/>
          <a:stretch>
            <a:fillRect/>
          </a:stretch>
        </p:blipFill>
        <p:spPr>
          <a:xfrm>
            <a:off x="261297" y="246435"/>
            <a:ext cx="11669405" cy="6365130"/>
          </a:xfrm>
          <a:prstGeom prst="rect">
            <a:avLst/>
          </a:prstGeom>
        </p:spPr>
      </p:pic>
    </p:spTree>
    <p:extLst>
      <p:ext uri="{BB962C8B-B14F-4D97-AF65-F5344CB8AC3E}">
        <p14:creationId xmlns:p14="http://schemas.microsoft.com/office/powerpoint/2010/main" val="20591412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a:extLst>
              <a:ext uri="{FF2B5EF4-FFF2-40B4-BE49-F238E27FC236}">
                <a16:creationId xmlns:a16="http://schemas.microsoft.com/office/drawing/2014/main" id="{899F4DDD-1079-42CF-9CBB-1621AC7EA09A}"/>
              </a:ext>
            </a:extLst>
          </p:cNvPr>
          <p:cNvGrpSpPr/>
          <p:nvPr/>
        </p:nvGrpSpPr>
        <p:grpSpPr>
          <a:xfrm>
            <a:off x="0" y="0"/>
            <a:ext cx="12192004" cy="734108"/>
            <a:chOff x="-281344" y="-71120"/>
            <a:chExt cx="12625748" cy="734108"/>
          </a:xfrm>
        </p:grpSpPr>
        <p:grpSp>
          <p:nvGrpSpPr>
            <p:cNvPr id="42" name="组合 3">
              <a:extLst>
                <a:ext uri="{FF2B5EF4-FFF2-40B4-BE49-F238E27FC236}">
                  <a16:creationId xmlns:a16="http://schemas.microsoft.com/office/drawing/2014/main" id="{5250F2BE-6A19-44C8-AB2C-DB3382FA4F26}"/>
                </a:ext>
              </a:extLst>
            </p:cNvPr>
            <p:cNvGrpSpPr/>
            <p:nvPr/>
          </p:nvGrpSpPr>
          <p:grpSpPr>
            <a:xfrm>
              <a:off x="-281344" y="-71120"/>
              <a:ext cx="12625748" cy="734108"/>
              <a:chOff x="-240704" y="246620"/>
              <a:chExt cx="3456385" cy="734108"/>
            </a:xfrm>
          </p:grpSpPr>
          <p:sp>
            <p:nvSpPr>
              <p:cNvPr id="48" name="矩形: 圆角 1">
                <a:extLst>
                  <a:ext uri="{FF2B5EF4-FFF2-40B4-BE49-F238E27FC236}">
                    <a16:creationId xmlns:a16="http://schemas.microsoft.com/office/drawing/2014/main" id="{189C7819-7CE4-4FD8-BA4F-02C461320292}"/>
                  </a:ext>
                </a:extLst>
              </p:cNvPr>
              <p:cNvSpPr/>
              <p:nvPr/>
            </p:nvSpPr>
            <p:spPr>
              <a:xfrm>
                <a:off x="-240704" y="246620"/>
                <a:ext cx="3456384" cy="734108"/>
              </a:xfrm>
              <a:prstGeom prst="rect">
                <a:avLst/>
              </a:prstGeom>
              <a:solidFill>
                <a:srgbClr val="9B0D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panose="020B0502040204020203"/>
                  <a:ea typeface="微软雅黑 Light" panose="020B0502040204020203" charset="-122"/>
                  <a:cs typeface="+mn-cs"/>
                </a:endParaRPr>
              </a:p>
            </p:txBody>
          </p:sp>
          <p:sp>
            <p:nvSpPr>
              <p:cNvPr id="49" name="文本占位符 3">
                <a:extLst>
                  <a:ext uri="{FF2B5EF4-FFF2-40B4-BE49-F238E27FC236}">
                    <a16:creationId xmlns:a16="http://schemas.microsoft.com/office/drawing/2014/main" id="{F12658D7-943F-4488-9A45-EC14798FDA64}"/>
                  </a:ext>
                </a:extLst>
              </p:cNvPr>
              <p:cNvSpPr txBox="1"/>
              <p:nvPr/>
            </p:nvSpPr>
            <p:spPr>
              <a:xfrm>
                <a:off x="-137012" y="310719"/>
                <a:ext cx="3352693" cy="605909"/>
              </a:xfrm>
              <a:prstGeom prst="roundRect">
                <a:avLst>
                  <a:gd name="adj" fmla="val 50000"/>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buNone/>
                  <a:defRPr/>
                </a:pPr>
                <a:r>
                  <a:rPr lang="zh-CN" altLang="en-US" b="1" dirty="0">
                    <a:solidFill>
                      <a:prstClr val="white"/>
                    </a:solidFill>
                    <a:latin typeface="微软雅黑" panose="020B0503020204020204" charset="-122"/>
                    <a:ea typeface="微软雅黑" panose="020B0503020204020204" charset="-122"/>
                  </a:rPr>
                  <a:t>集成时序预测框架的实验结果</a:t>
                </a:r>
                <a:endParaRPr lang="en-GB" altLang="zh-CN" b="1" dirty="0">
                  <a:solidFill>
                    <a:prstClr val="white"/>
                  </a:solidFill>
                  <a:latin typeface="微软雅黑" panose="020B0503020204020204" charset="-122"/>
                  <a:ea typeface="微软雅黑" panose="020B0503020204020204" charset="-122"/>
                </a:endParaRPr>
              </a:p>
            </p:txBody>
          </p:sp>
        </p:grpSp>
        <p:grpSp>
          <p:nvGrpSpPr>
            <p:cNvPr id="43" name="组合 42">
              <a:extLst>
                <a:ext uri="{FF2B5EF4-FFF2-40B4-BE49-F238E27FC236}">
                  <a16:creationId xmlns:a16="http://schemas.microsoft.com/office/drawing/2014/main" id="{0880E399-06A7-4BB0-A1E1-9B68E6FC535C}"/>
                </a:ext>
              </a:extLst>
            </p:cNvPr>
            <p:cNvGrpSpPr/>
            <p:nvPr/>
          </p:nvGrpSpPr>
          <p:grpSpPr>
            <a:xfrm>
              <a:off x="9857491" y="42625"/>
              <a:ext cx="1986777" cy="547776"/>
              <a:chOff x="3359696" y="637245"/>
              <a:chExt cx="6243070" cy="1721284"/>
            </a:xfrm>
          </p:grpSpPr>
          <p:pic>
            <p:nvPicPr>
              <p:cNvPr id="44" name="图片 43">
                <a:extLst>
                  <a:ext uri="{FF2B5EF4-FFF2-40B4-BE49-F238E27FC236}">
                    <a16:creationId xmlns:a16="http://schemas.microsoft.com/office/drawing/2014/main" id="{EC1B7ACE-F066-4261-ACD9-15FE58E1B97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59696" y="637245"/>
                <a:ext cx="1643882" cy="1643882"/>
              </a:xfrm>
              <a:prstGeom prst="rect">
                <a:avLst/>
              </a:prstGeom>
            </p:spPr>
          </p:pic>
          <p:grpSp>
            <p:nvGrpSpPr>
              <p:cNvPr id="45" name="组合 44">
                <a:extLst>
                  <a:ext uri="{FF2B5EF4-FFF2-40B4-BE49-F238E27FC236}">
                    <a16:creationId xmlns:a16="http://schemas.microsoft.com/office/drawing/2014/main" id="{98FCEE37-FADE-4DD0-BC9B-6B2DD647107C}"/>
                  </a:ext>
                </a:extLst>
              </p:cNvPr>
              <p:cNvGrpSpPr/>
              <p:nvPr/>
            </p:nvGrpSpPr>
            <p:grpSpPr>
              <a:xfrm>
                <a:off x="4897074" y="920899"/>
                <a:ext cx="4705692" cy="1437630"/>
                <a:chOff x="4971863" y="777003"/>
                <a:chExt cx="4705692" cy="1437630"/>
              </a:xfrm>
            </p:grpSpPr>
            <p:pic>
              <p:nvPicPr>
                <p:cNvPr id="46" name="图片 45">
                  <a:extLst>
                    <a:ext uri="{FF2B5EF4-FFF2-40B4-BE49-F238E27FC236}">
                      <a16:creationId xmlns:a16="http://schemas.microsoft.com/office/drawing/2014/main" id="{E8B47AC1-664F-4D92-91FB-FE0F1D6B7BC8}"/>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40000" contrast="-40000"/>
                          </a14:imgEffect>
                          <a14:imgEffect>
                            <a14:sharpenSoften amount="50000"/>
                          </a14:imgEffect>
                        </a14:imgLayer>
                      </a14:imgProps>
                    </a:ext>
                    <a:ext uri="{28A0092B-C50C-407E-A947-70E740481C1C}">
                      <a14:useLocalDpi xmlns:a14="http://schemas.microsoft.com/office/drawing/2010/main" val="0"/>
                    </a:ext>
                  </a:extLst>
                </a:blip>
                <a:srcRect l="9740" t="53878" r="8864" b="27627"/>
                <a:stretch>
                  <a:fillRect/>
                </a:stretch>
              </p:blipFill>
              <p:spPr>
                <a:xfrm>
                  <a:off x="5266864" y="777003"/>
                  <a:ext cx="4108883" cy="821319"/>
                </a:xfrm>
                <a:prstGeom prst="rect">
                  <a:avLst/>
                </a:prstGeom>
              </p:spPr>
            </p:pic>
            <p:sp>
              <p:nvSpPr>
                <p:cNvPr id="47" name="文本框 46">
                  <a:extLst>
                    <a:ext uri="{FF2B5EF4-FFF2-40B4-BE49-F238E27FC236}">
                      <a16:creationId xmlns:a16="http://schemas.microsoft.com/office/drawing/2014/main" id="{774EC7DF-F1AA-4D20-9552-4C4DF4347C69}"/>
                    </a:ext>
                  </a:extLst>
                </p:cNvPr>
                <p:cNvSpPr txBox="1"/>
                <p:nvPr/>
              </p:nvSpPr>
              <p:spPr>
                <a:xfrm>
                  <a:off x="4971863" y="1586601"/>
                  <a:ext cx="4705692" cy="628032"/>
                </a:xfrm>
                <a:prstGeom prst="rect">
                  <a:avLst/>
                </a:prstGeom>
                <a:noFill/>
              </p:spPr>
              <p:txBody>
                <a:bodyPr wrap="none" rtlCol="0">
                  <a:spAutoFit/>
                </a:bodyPr>
                <a:lstStyle/>
                <a:p>
                  <a:pPr marL="0" marR="0" lvl="0" indent="0" algn="l" defTabSz="914400" rtl="0" eaLnBrk="1" fontAlgn="auto" latinLnBrk="0" hangingPunct="1">
                    <a:lnSpc>
                      <a:spcPct val="130000"/>
                    </a:lnSpc>
                    <a:spcBef>
                      <a:spcPts val="0"/>
                    </a:spcBef>
                    <a:spcAft>
                      <a:spcPts val="0"/>
                    </a:spcAft>
                    <a:buClrTx/>
                    <a:buSzTx/>
                    <a:buFontTx/>
                    <a:buNone/>
                    <a:defRPr/>
                  </a:pPr>
                  <a:r>
                    <a:rPr kumimoji="0" lang="en-US" altLang="zh-CN" sz="600" b="1" i="0" u="none" strike="noStrike" kern="1200" cap="none" spc="0" normalizeH="0" baseline="0" noProof="0" dirty="0">
                      <a:ln>
                        <a:noFill/>
                      </a:ln>
                      <a:solidFill>
                        <a:prstClr val="white"/>
                      </a:solidFill>
                      <a:effectLst/>
                      <a:uLnTx/>
                      <a:uFillTx/>
                      <a:latin typeface="Arial" panose="020B0604020202020204" pitchFamily="34" charset="0"/>
                      <a:ea typeface="微软雅黑 Light" panose="020B0502040204020203" charset="-122"/>
                      <a:cs typeface="Arial" panose="020B0604020202020204" pitchFamily="34" charset="0"/>
                    </a:rPr>
                    <a:t>EAST CHINA NORMAL UNIVERSITY</a:t>
                  </a:r>
                  <a:endParaRPr kumimoji="0" lang="zh-CN" altLang="en-US" sz="600" b="1" i="0" u="none" strike="noStrike" kern="1200" cap="none" spc="0" normalizeH="0" baseline="0" noProof="0" dirty="0">
                    <a:ln>
                      <a:noFill/>
                    </a:ln>
                    <a:solidFill>
                      <a:prstClr val="white"/>
                    </a:solidFill>
                    <a:effectLst/>
                    <a:uLnTx/>
                    <a:uFillTx/>
                    <a:latin typeface="Arial" panose="020B0604020202020204" pitchFamily="34" charset="0"/>
                    <a:ea typeface="微软雅黑 Light" panose="020B0502040204020203" charset="-122"/>
                    <a:cs typeface="Arial" panose="020B0604020202020204" pitchFamily="34" charset="0"/>
                  </a:endParaRPr>
                </a:p>
              </p:txBody>
            </p:sp>
          </p:grpSp>
        </p:grpSp>
      </p:grpSp>
      <p:sp>
        <p:nvSpPr>
          <p:cNvPr id="4" name="文本框 3">
            <a:extLst>
              <a:ext uri="{FF2B5EF4-FFF2-40B4-BE49-F238E27FC236}">
                <a16:creationId xmlns:a16="http://schemas.microsoft.com/office/drawing/2014/main" id="{59C68495-624C-437E-936D-88910B72359E}"/>
              </a:ext>
            </a:extLst>
          </p:cNvPr>
          <p:cNvSpPr txBox="1"/>
          <p:nvPr/>
        </p:nvSpPr>
        <p:spPr>
          <a:xfrm>
            <a:off x="708954" y="984802"/>
            <a:ext cx="11062240" cy="1938992"/>
          </a:xfrm>
          <a:prstGeom prst="rect">
            <a:avLst/>
          </a:prstGeom>
          <a:noFill/>
        </p:spPr>
        <p:txBody>
          <a:bodyPr wrap="square" rtlCol="0">
            <a:spAutoFit/>
          </a:bodyPr>
          <a:lstStyle/>
          <a:p>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本项目从多个角度对所提出的预测框架进行了系统验证，包括</a:t>
            </a:r>
            <a:r>
              <a:rPr lang="zh-CN" altLang="en-US" sz="2000" b="1" dirty="0">
                <a:latin typeface="Times New Roman" panose="02020603050405020304" pitchFamily="18" charset="0"/>
                <a:ea typeface="宋体" panose="02010600030101010101" pitchFamily="2" charset="-122"/>
                <a:cs typeface="Times New Roman" panose="02020603050405020304" pitchFamily="18" charset="0"/>
              </a:rPr>
              <a:t>元模型对比</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2000" b="1" dirty="0">
                <a:latin typeface="Times New Roman" panose="02020603050405020304" pitchFamily="18" charset="0"/>
                <a:ea typeface="宋体" panose="02010600030101010101" pitchFamily="2" charset="-122"/>
                <a:cs typeface="Times New Roman" panose="02020603050405020304" pitchFamily="18" charset="0"/>
              </a:rPr>
              <a:t>基模型组合对比</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2000" b="1" dirty="0">
                <a:latin typeface="Times New Roman" panose="02020603050405020304" pitchFamily="18" charset="0"/>
                <a:ea typeface="宋体" panose="02010600030101010101" pitchFamily="2" charset="-122"/>
                <a:cs typeface="Times New Roman" panose="02020603050405020304" pitchFamily="18" charset="0"/>
              </a:rPr>
              <a:t>消融实验</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以及</a:t>
            </a:r>
            <a:r>
              <a:rPr lang="zh-CN" altLang="en-US" sz="2000" b="1" dirty="0">
                <a:latin typeface="Times New Roman" panose="02020603050405020304" pitchFamily="18" charset="0"/>
                <a:ea typeface="宋体" panose="02010600030101010101" pitchFamily="2" charset="-122"/>
                <a:cs typeface="Times New Roman" panose="02020603050405020304" pitchFamily="18" charset="0"/>
              </a:rPr>
              <a:t>参数敏感性分析</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，以全面评估该框架在策略设计、模型结构和性能表现上的合理性与必要性。</a:t>
            </a:r>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a:p>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a:p>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鉴于初赛阶段以方案设计与方法论展示为主，本文未对全部实验结果进行展开说明。后续若有机会进入复赛，期望能够向各位评委进一步完整展示实验细节与研究结论。</a:t>
            </a:r>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3" name="图片 2">
            <a:extLst>
              <a:ext uri="{FF2B5EF4-FFF2-40B4-BE49-F238E27FC236}">
                <a16:creationId xmlns:a16="http://schemas.microsoft.com/office/drawing/2014/main" id="{5F77E175-0EF6-4AD4-A51D-EE5B5327B330}"/>
              </a:ext>
            </a:extLst>
          </p:cNvPr>
          <p:cNvPicPr>
            <a:picLocks noChangeAspect="1"/>
          </p:cNvPicPr>
          <p:nvPr/>
        </p:nvPicPr>
        <p:blipFill>
          <a:blip r:embed="rId6"/>
          <a:stretch>
            <a:fillRect/>
          </a:stretch>
        </p:blipFill>
        <p:spPr>
          <a:xfrm>
            <a:off x="708954" y="3044517"/>
            <a:ext cx="5257800" cy="1628775"/>
          </a:xfrm>
          <a:prstGeom prst="rect">
            <a:avLst/>
          </a:prstGeom>
        </p:spPr>
      </p:pic>
      <p:pic>
        <p:nvPicPr>
          <p:cNvPr id="6" name="图片 5">
            <a:extLst>
              <a:ext uri="{FF2B5EF4-FFF2-40B4-BE49-F238E27FC236}">
                <a16:creationId xmlns:a16="http://schemas.microsoft.com/office/drawing/2014/main" id="{948A276E-A281-4FB4-BE28-9C2120C84422}"/>
              </a:ext>
            </a:extLst>
          </p:cNvPr>
          <p:cNvPicPr>
            <a:picLocks noChangeAspect="1"/>
          </p:cNvPicPr>
          <p:nvPr/>
        </p:nvPicPr>
        <p:blipFill>
          <a:blip r:embed="rId7"/>
          <a:stretch>
            <a:fillRect/>
          </a:stretch>
        </p:blipFill>
        <p:spPr>
          <a:xfrm>
            <a:off x="5883941" y="2975213"/>
            <a:ext cx="6204049" cy="3218977"/>
          </a:xfrm>
          <a:prstGeom prst="rect">
            <a:avLst/>
          </a:prstGeom>
        </p:spPr>
      </p:pic>
      <p:pic>
        <p:nvPicPr>
          <p:cNvPr id="8" name="图片 7">
            <a:extLst>
              <a:ext uri="{FF2B5EF4-FFF2-40B4-BE49-F238E27FC236}">
                <a16:creationId xmlns:a16="http://schemas.microsoft.com/office/drawing/2014/main" id="{B39B9697-68C0-4F05-BE2D-20F503156E7A}"/>
              </a:ext>
            </a:extLst>
          </p:cNvPr>
          <p:cNvPicPr>
            <a:picLocks noChangeAspect="1"/>
          </p:cNvPicPr>
          <p:nvPr/>
        </p:nvPicPr>
        <p:blipFill>
          <a:blip r:embed="rId8"/>
          <a:stretch>
            <a:fillRect/>
          </a:stretch>
        </p:blipFill>
        <p:spPr>
          <a:xfrm>
            <a:off x="661327" y="4794015"/>
            <a:ext cx="5391150" cy="1400175"/>
          </a:xfrm>
          <a:prstGeom prst="rect">
            <a:avLst/>
          </a:prstGeom>
        </p:spPr>
      </p:pic>
    </p:spTree>
    <p:extLst>
      <p:ext uri="{BB962C8B-B14F-4D97-AF65-F5344CB8AC3E}">
        <p14:creationId xmlns:p14="http://schemas.microsoft.com/office/powerpoint/2010/main" val="12575696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a:extLst>
              <a:ext uri="{FF2B5EF4-FFF2-40B4-BE49-F238E27FC236}">
                <a16:creationId xmlns:a16="http://schemas.microsoft.com/office/drawing/2014/main" id="{899F4DDD-1079-42CF-9CBB-1621AC7EA09A}"/>
              </a:ext>
            </a:extLst>
          </p:cNvPr>
          <p:cNvGrpSpPr/>
          <p:nvPr/>
        </p:nvGrpSpPr>
        <p:grpSpPr>
          <a:xfrm>
            <a:off x="0" y="0"/>
            <a:ext cx="12192004" cy="734108"/>
            <a:chOff x="-281344" y="-71120"/>
            <a:chExt cx="12625748" cy="734108"/>
          </a:xfrm>
        </p:grpSpPr>
        <p:grpSp>
          <p:nvGrpSpPr>
            <p:cNvPr id="42" name="组合 3">
              <a:extLst>
                <a:ext uri="{FF2B5EF4-FFF2-40B4-BE49-F238E27FC236}">
                  <a16:creationId xmlns:a16="http://schemas.microsoft.com/office/drawing/2014/main" id="{5250F2BE-6A19-44C8-AB2C-DB3382FA4F26}"/>
                </a:ext>
              </a:extLst>
            </p:cNvPr>
            <p:cNvGrpSpPr/>
            <p:nvPr/>
          </p:nvGrpSpPr>
          <p:grpSpPr>
            <a:xfrm>
              <a:off x="-281344" y="-71120"/>
              <a:ext cx="12625748" cy="734108"/>
              <a:chOff x="-240704" y="246620"/>
              <a:chExt cx="3456385" cy="734108"/>
            </a:xfrm>
          </p:grpSpPr>
          <p:sp>
            <p:nvSpPr>
              <p:cNvPr id="48" name="矩形: 圆角 1">
                <a:extLst>
                  <a:ext uri="{FF2B5EF4-FFF2-40B4-BE49-F238E27FC236}">
                    <a16:creationId xmlns:a16="http://schemas.microsoft.com/office/drawing/2014/main" id="{189C7819-7CE4-4FD8-BA4F-02C461320292}"/>
                  </a:ext>
                </a:extLst>
              </p:cNvPr>
              <p:cNvSpPr/>
              <p:nvPr/>
            </p:nvSpPr>
            <p:spPr>
              <a:xfrm>
                <a:off x="-240704" y="246620"/>
                <a:ext cx="3456384" cy="734108"/>
              </a:xfrm>
              <a:prstGeom prst="rect">
                <a:avLst/>
              </a:prstGeom>
              <a:solidFill>
                <a:srgbClr val="9B0D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panose="020B0502040204020203"/>
                  <a:ea typeface="微软雅黑 Light" panose="020B0502040204020203" charset="-122"/>
                  <a:cs typeface="+mn-cs"/>
                </a:endParaRPr>
              </a:p>
            </p:txBody>
          </p:sp>
          <p:sp>
            <p:nvSpPr>
              <p:cNvPr id="49" name="文本占位符 3">
                <a:extLst>
                  <a:ext uri="{FF2B5EF4-FFF2-40B4-BE49-F238E27FC236}">
                    <a16:creationId xmlns:a16="http://schemas.microsoft.com/office/drawing/2014/main" id="{F12658D7-943F-4488-9A45-EC14798FDA64}"/>
                  </a:ext>
                </a:extLst>
              </p:cNvPr>
              <p:cNvSpPr txBox="1"/>
              <p:nvPr/>
            </p:nvSpPr>
            <p:spPr>
              <a:xfrm>
                <a:off x="-137012" y="310719"/>
                <a:ext cx="3352693" cy="605909"/>
              </a:xfrm>
              <a:prstGeom prst="roundRect">
                <a:avLst>
                  <a:gd name="adj" fmla="val 50000"/>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buNone/>
                  <a:defRPr/>
                </a:pPr>
                <a:r>
                  <a:rPr lang="zh-CN" altLang="en-US" b="1" dirty="0">
                    <a:solidFill>
                      <a:prstClr val="white"/>
                    </a:solidFill>
                    <a:latin typeface="微软雅黑" panose="020B0503020204020204" charset="-122"/>
                    <a:ea typeface="微软雅黑" panose="020B0503020204020204" charset="-122"/>
                  </a:rPr>
                  <a:t>集成时序预测框架的产出与意义</a:t>
                </a:r>
                <a:endParaRPr lang="en-GB" altLang="zh-CN" b="1" dirty="0">
                  <a:solidFill>
                    <a:prstClr val="white"/>
                  </a:solidFill>
                  <a:latin typeface="微软雅黑" panose="020B0503020204020204" charset="-122"/>
                  <a:ea typeface="微软雅黑" panose="020B0503020204020204" charset="-122"/>
                </a:endParaRPr>
              </a:p>
            </p:txBody>
          </p:sp>
        </p:grpSp>
        <p:grpSp>
          <p:nvGrpSpPr>
            <p:cNvPr id="43" name="组合 42">
              <a:extLst>
                <a:ext uri="{FF2B5EF4-FFF2-40B4-BE49-F238E27FC236}">
                  <a16:creationId xmlns:a16="http://schemas.microsoft.com/office/drawing/2014/main" id="{0880E399-06A7-4BB0-A1E1-9B68E6FC535C}"/>
                </a:ext>
              </a:extLst>
            </p:cNvPr>
            <p:cNvGrpSpPr/>
            <p:nvPr/>
          </p:nvGrpSpPr>
          <p:grpSpPr>
            <a:xfrm>
              <a:off x="9857491" y="42625"/>
              <a:ext cx="1986777" cy="547776"/>
              <a:chOff x="3359696" y="637245"/>
              <a:chExt cx="6243070" cy="1721284"/>
            </a:xfrm>
          </p:grpSpPr>
          <p:pic>
            <p:nvPicPr>
              <p:cNvPr id="44" name="图片 43">
                <a:extLst>
                  <a:ext uri="{FF2B5EF4-FFF2-40B4-BE49-F238E27FC236}">
                    <a16:creationId xmlns:a16="http://schemas.microsoft.com/office/drawing/2014/main" id="{EC1B7ACE-F066-4261-ACD9-15FE58E1B97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59696" y="637245"/>
                <a:ext cx="1643882" cy="1643882"/>
              </a:xfrm>
              <a:prstGeom prst="rect">
                <a:avLst/>
              </a:prstGeom>
            </p:spPr>
          </p:pic>
          <p:grpSp>
            <p:nvGrpSpPr>
              <p:cNvPr id="45" name="组合 44">
                <a:extLst>
                  <a:ext uri="{FF2B5EF4-FFF2-40B4-BE49-F238E27FC236}">
                    <a16:creationId xmlns:a16="http://schemas.microsoft.com/office/drawing/2014/main" id="{98FCEE37-FADE-4DD0-BC9B-6B2DD647107C}"/>
                  </a:ext>
                </a:extLst>
              </p:cNvPr>
              <p:cNvGrpSpPr/>
              <p:nvPr/>
            </p:nvGrpSpPr>
            <p:grpSpPr>
              <a:xfrm>
                <a:off x="4897074" y="920899"/>
                <a:ext cx="4705692" cy="1437630"/>
                <a:chOff x="4971863" y="777003"/>
                <a:chExt cx="4705692" cy="1437630"/>
              </a:xfrm>
            </p:grpSpPr>
            <p:pic>
              <p:nvPicPr>
                <p:cNvPr id="46" name="图片 45">
                  <a:extLst>
                    <a:ext uri="{FF2B5EF4-FFF2-40B4-BE49-F238E27FC236}">
                      <a16:creationId xmlns:a16="http://schemas.microsoft.com/office/drawing/2014/main" id="{E8B47AC1-664F-4D92-91FB-FE0F1D6B7BC8}"/>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40000" contrast="-40000"/>
                          </a14:imgEffect>
                          <a14:imgEffect>
                            <a14:sharpenSoften amount="50000"/>
                          </a14:imgEffect>
                        </a14:imgLayer>
                      </a14:imgProps>
                    </a:ext>
                    <a:ext uri="{28A0092B-C50C-407E-A947-70E740481C1C}">
                      <a14:useLocalDpi xmlns:a14="http://schemas.microsoft.com/office/drawing/2010/main" val="0"/>
                    </a:ext>
                  </a:extLst>
                </a:blip>
                <a:srcRect l="9740" t="53878" r="8864" b="27627"/>
                <a:stretch>
                  <a:fillRect/>
                </a:stretch>
              </p:blipFill>
              <p:spPr>
                <a:xfrm>
                  <a:off x="5266864" y="777003"/>
                  <a:ext cx="4108883" cy="821319"/>
                </a:xfrm>
                <a:prstGeom prst="rect">
                  <a:avLst/>
                </a:prstGeom>
              </p:spPr>
            </p:pic>
            <p:sp>
              <p:nvSpPr>
                <p:cNvPr id="47" name="文本框 46">
                  <a:extLst>
                    <a:ext uri="{FF2B5EF4-FFF2-40B4-BE49-F238E27FC236}">
                      <a16:creationId xmlns:a16="http://schemas.microsoft.com/office/drawing/2014/main" id="{774EC7DF-F1AA-4D20-9552-4C4DF4347C69}"/>
                    </a:ext>
                  </a:extLst>
                </p:cNvPr>
                <p:cNvSpPr txBox="1"/>
                <p:nvPr/>
              </p:nvSpPr>
              <p:spPr>
                <a:xfrm>
                  <a:off x="4971863" y="1586601"/>
                  <a:ext cx="4705692" cy="628032"/>
                </a:xfrm>
                <a:prstGeom prst="rect">
                  <a:avLst/>
                </a:prstGeom>
                <a:noFill/>
              </p:spPr>
              <p:txBody>
                <a:bodyPr wrap="none" rtlCol="0">
                  <a:spAutoFit/>
                </a:bodyPr>
                <a:lstStyle/>
                <a:p>
                  <a:pPr marL="0" marR="0" lvl="0" indent="0" algn="l" defTabSz="914400" rtl="0" eaLnBrk="1" fontAlgn="auto" latinLnBrk="0" hangingPunct="1">
                    <a:lnSpc>
                      <a:spcPct val="130000"/>
                    </a:lnSpc>
                    <a:spcBef>
                      <a:spcPts val="0"/>
                    </a:spcBef>
                    <a:spcAft>
                      <a:spcPts val="0"/>
                    </a:spcAft>
                    <a:buClrTx/>
                    <a:buSzTx/>
                    <a:buFontTx/>
                    <a:buNone/>
                    <a:defRPr/>
                  </a:pPr>
                  <a:r>
                    <a:rPr kumimoji="0" lang="en-US" altLang="zh-CN" sz="600" b="1" i="0" u="none" strike="noStrike" kern="1200" cap="none" spc="0" normalizeH="0" baseline="0" noProof="0" dirty="0">
                      <a:ln>
                        <a:noFill/>
                      </a:ln>
                      <a:solidFill>
                        <a:prstClr val="white"/>
                      </a:solidFill>
                      <a:effectLst/>
                      <a:uLnTx/>
                      <a:uFillTx/>
                      <a:latin typeface="Arial" panose="020B0604020202020204" pitchFamily="34" charset="0"/>
                      <a:ea typeface="微软雅黑 Light" panose="020B0502040204020203" charset="-122"/>
                      <a:cs typeface="Arial" panose="020B0604020202020204" pitchFamily="34" charset="0"/>
                    </a:rPr>
                    <a:t>EAST CHINA NORMAL UNIVERSITY</a:t>
                  </a:r>
                  <a:endParaRPr kumimoji="0" lang="zh-CN" altLang="en-US" sz="600" b="1" i="0" u="none" strike="noStrike" kern="1200" cap="none" spc="0" normalizeH="0" baseline="0" noProof="0" dirty="0">
                    <a:ln>
                      <a:noFill/>
                    </a:ln>
                    <a:solidFill>
                      <a:prstClr val="white"/>
                    </a:solidFill>
                    <a:effectLst/>
                    <a:uLnTx/>
                    <a:uFillTx/>
                    <a:latin typeface="Arial" panose="020B0604020202020204" pitchFamily="34" charset="0"/>
                    <a:ea typeface="微软雅黑 Light" panose="020B0502040204020203" charset="-122"/>
                    <a:cs typeface="Arial" panose="020B0604020202020204" pitchFamily="34" charset="0"/>
                  </a:endParaRPr>
                </a:p>
              </p:txBody>
            </p:sp>
          </p:grpSp>
        </p:grpSp>
      </p:grpSp>
      <p:sp>
        <p:nvSpPr>
          <p:cNvPr id="4" name="文本框 3">
            <a:extLst>
              <a:ext uri="{FF2B5EF4-FFF2-40B4-BE49-F238E27FC236}">
                <a16:creationId xmlns:a16="http://schemas.microsoft.com/office/drawing/2014/main" id="{59C68495-624C-437E-936D-88910B72359E}"/>
              </a:ext>
            </a:extLst>
          </p:cNvPr>
          <p:cNvSpPr txBox="1"/>
          <p:nvPr/>
        </p:nvSpPr>
        <p:spPr>
          <a:xfrm>
            <a:off x="708954" y="1228397"/>
            <a:ext cx="11000095" cy="4401205"/>
          </a:xfrm>
          <a:prstGeom prst="rect">
            <a:avLst/>
          </a:prstGeom>
          <a:noFill/>
        </p:spPr>
        <p:txBody>
          <a:bodyPr wrap="square" rtlCol="0">
            <a:spAutoFit/>
          </a:bodyPr>
          <a:lstStyle/>
          <a:p>
            <a:r>
              <a:rPr lang="zh-CN" altLang="en-US" sz="2000" dirty="0">
                <a:latin typeface="宋体" panose="02010600030101010101" pitchFamily="2" charset="-122"/>
                <a:ea typeface="宋体" panose="02010600030101010101" pitchFamily="2" charset="-122"/>
              </a:rPr>
              <a:t>基于上述内容，本项目围绕集成时序预测任务，构建了一套能够有效应对复杂数据范式的预测框架。该框架不仅服务于具体指标的计算，更具备通用的方法论价值，主要体现在以下几个方面：</a:t>
            </a:r>
            <a:endParaRPr lang="en-US" altLang="zh-CN" sz="2000" dirty="0">
              <a:latin typeface="宋体" panose="02010600030101010101" pitchFamily="2" charset="-122"/>
              <a:ea typeface="宋体" panose="02010600030101010101" pitchFamily="2" charset="-122"/>
            </a:endParaRPr>
          </a:p>
          <a:p>
            <a:endParaRPr lang="zh-CN" altLang="en-US" sz="2000" dirty="0">
              <a:latin typeface="宋体" panose="02010600030101010101" pitchFamily="2" charset="-122"/>
              <a:ea typeface="宋体" panose="02010600030101010101" pitchFamily="2" charset="-122"/>
            </a:endParaRPr>
          </a:p>
          <a:p>
            <a:r>
              <a:rPr lang="zh-CN" altLang="en-US" sz="2000" b="1" dirty="0">
                <a:solidFill>
                  <a:srgbClr val="FF0000"/>
                </a:solidFill>
                <a:latin typeface="宋体" panose="02010600030101010101" pitchFamily="2" charset="-122"/>
                <a:ea typeface="宋体" panose="02010600030101010101" pitchFamily="2" charset="-122"/>
              </a:rPr>
              <a:t>更高的预测精度与稳定性</a:t>
            </a:r>
            <a:r>
              <a:rPr lang="zh-CN" altLang="en-US" sz="2000" dirty="0">
                <a:latin typeface="宋体" panose="02010600030101010101" pitchFamily="2" charset="-122"/>
                <a:ea typeface="宋体" panose="02010600030101010101" pitchFamily="2" charset="-122"/>
              </a:rPr>
              <a:t>：通过集成多种具有互补优势的时序预测模型，框架能够从不同角度捕捉时间序列中的线性趋势、非线性变化及局部模式，从而缓解单一模型在面对数据异质性和不确定性时性能不稳定的问题。</a:t>
            </a:r>
            <a:endParaRPr lang="en-US" altLang="zh-CN" sz="2000" dirty="0">
              <a:latin typeface="宋体" panose="02010600030101010101" pitchFamily="2" charset="-122"/>
              <a:ea typeface="宋体" panose="02010600030101010101" pitchFamily="2" charset="-122"/>
            </a:endParaRPr>
          </a:p>
          <a:p>
            <a:endParaRPr lang="zh-CN" altLang="en-US" sz="2000" dirty="0">
              <a:latin typeface="宋体" panose="02010600030101010101" pitchFamily="2" charset="-122"/>
              <a:ea typeface="宋体" panose="02010600030101010101" pitchFamily="2" charset="-122"/>
            </a:endParaRPr>
          </a:p>
          <a:p>
            <a:r>
              <a:rPr lang="zh-CN" altLang="en-US" sz="2000" b="1" dirty="0">
                <a:solidFill>
                  <a:srgbClr val="FF0000"/>
                </a:solidFill>
                <a:latin typeface="宋体" panose="02010600030101010101" pitchFamily="2" charset="-122"/>
                <a:ea typeface="宋体" panose="02010600030101010101" pitchFamily="2" charset="-122"/>
              </a:rPr>
              <a:t>更强的模型泛化能力</a:t>
            </a:r>
            <a:r>
              <a:rPr lang="zh-CN" altLang="en-US" sz="2000" dirty="0">
                <a:latin typeface="宋体" panose="02010600030101010101" pitchFamily="2" charset="-122"/>
                <a:ea typeface="宋体" panose="02010600030101010101" pitchFamily="2" charset="-122"/>
              </a:rPr>
              <a:t>：在动态融合机制的控制下，最终预测结果能够根据历史上下文信息自适应调整模型权重，使框架能够适配不同类型、不同生命周期阶段的开源仓库，实现统一且鲁棒的预测表现。</a:t>
            </a:r>
            <a:endParaRPr lang="en-US" altLang="zh-CN" sz="2000" dirty="0">
              <a:latin typeface="宋体" panose="02010600030101010101" pitchFamily="2" charset="-122"/>
              <a:ea typeface="宋体" panose="02010600030101010101" pitchFamily="2" charset="-122"/>
            </a:endParaRPr>
          </a:p>
          <a:p>
            <a:endParaRPr lang="zh-CN" altLang="en-US" sz="2000" dirty="0">
              <a:latin typeface="宋体" panose="02010600030101010101" pitchFamily="2" charset="-122"/>
              <a:ea typeface="宋体" panose="02010600030101010101" pitchFamily="2" charset="-122"/>
            </a:endParaRPr>
          </a:p>
          <a:p>
            <a:r>
              <a:rPr lang="zh-CN" altLang="en-US" sz="2000" b="1" dirty="0">
                <a:solidFill>
                  <a:srgbClr val="FF0000"/>
                </a:solidFill>
                <a:latin typeface="宋体" panose="02010600030101010101" pitchFamily="2" charset="-122"/>
                <a:ea typeface="宋体" panose="02010600030101010101" pitchFamily="2" charset="-122"/>
              </a:rPr>
              <a:t>良好的扩展性与易用性</a:t>
            </a:r>
            <a:r>
              <a:rPr lang="zh-CN" altLang="en-US" sz="2000" dirty="0">
                <a:latin typeface="宋体" panose="02010600030101010101" pitchFamily="2" charset="-122"/>
                <a:ea typeface="宋体" panose="02010600030101010101" pitchFamily="2" charset="-122"/>
              </a:rPr>
              <a:t>：所提出的框架支持基模型与元模型的模块化插拔设计，提供灵活的超参数配置接口及配套工具函数，能够方便地迁移至其他时间序列预测任务，降低相关研究与实践的使用门槛。</a:t>
            </a:r>
          </a:p>
        </p:txBody>
      </p:sp>
    </p:spTree>
    <p:extLst>
      <p:ext uri="{BB962C8B-B14F-4D97-AF65-F5344CB8AC3E}">
        <p14:creationId xmlns:p14="http://schemas.microsoft.com/office/powerpoint/2010/main" val="32112891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7">
            <a:extLst>
              <a:ext uri="{FF2B5EF4-FFF2-40B4-BE49-F238E27FC236}">
                <a16:creationId xmlns:a16="http://schemas.microsoft.com/office/drawing/2014/main" id="{9106B273-36E8-489A-AC23-1D3AEDF83CA0}"/>
              </a:ext>
            </a:extLst>
          </p:cNvPr>
          <p:cNvGrpSpPr/>
          <p:nvPr/>
        </p:nvGrpSpPr>
        <p:grpSpPr>
          <a:xfrm>
            <a:off x="9264352" y="137610"/>
            <a:ext cx="2697617" cy="750089"/>
            <a:chOff x="8429873" y="-221596"/>
            <a:chExt cx="2697617" cy="750089"/>
          </a:xfrm>
        </p:grpSpPr>
        <p:pic>
          <p:nvPicPr>
            <p:cNvPr id="6" name="图片 4">
              <a:extLst>
                <a:ext uri="{FF2B5EF4-FFF2-40B4-BE49-F238E27FC236}">
                  <a16:creationId xmlns:a16="http://schemas.microsoft.com/office/drawing/2014/main" id="{6678B1C6-1C66-4FA6-8A9C-B442F3F778A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8509" t="9177" r="29821" b="46264"/>
            <a:stretch>
              <a:fillRect/>
            </a:stretch>
          </p:blipFill>
          <p:spPr>
            <a:xfrm>
              <a:off x="8429873" y="-221596"/>
              <a:ext cx="762472" cy="750089"/>
            </a:xfrm>
            <a:prstGeom prst="rect">
              <a:avLst/>
            </a:prstGeom>
          </p:spPr>
        </p:pic>
        <p:pic>
          <p:nvPicPr>
            <p:cNvPr id="7" name="图片 31">
              <a:extLst>
                <a:ext uri="{FF2B5EF4-FFF2-40B4-BE49-F238E27FC236}">
                  <a16:creationId xmlns:a16="http://schemas.microsoft.com/office/drawing/2014/main" id="{3E0CB98B-A8BF-4E73-AD4A-F5F4300421D2}"/>
                </a:ext>
              </a:extLst>
            </p:cNvPr>
            <p:cNvPicPr>
              <a:picLocks noChangeAspect="1"/>
            </p:cNvPicPr>
            <p:nvPr/>
          </p:nvPicPr>
          <p:blipFill rotWithShape="1">
            <a:blip r:embed="rId4">
              <a:extLst>
                <a:ext uri="{28A0092B-C50C-407E-A947-70E740481C1C}">
                  <a14:useLocalDpi xmlns:a14="http://schemas.microsoft.com/office/drawing/2010/main" val="0"/>
                </a:ext>
              </a:extLst>
            </a:blip>
            <a:srcRect l="7842" t="53372" r="10501" b="26515"/>
            <a:stretch>
              <a:fillRect/>
            </a:stretch>
          </p:blipFill>
          <p:spPr>
            <a:xfrm>
              <a:off x="9212800" y="-152321"/>
              <a:ext cx="1707735" cy="357596"/>
            </a:xfrm>
            <a:prstGeom prst="rect">
              <a:avLst/>
            </a:prstGeom>
          </p:spPr>
        </p:pic>
        <p:sp>
          <p:nvSpPr>
            <p:cNvPr id="8" name="文本框 32">
              <a:extLst>
                <a:ext uri="{FF2B5EF4-FFF2-40B4-BE49-F238E27FC236}">
                  <a16:creationId xmlns:a16="http://schemas.microsoft.com/office/drawing/2014/main" id="{BDC10A89-34F0-420C-864B-BFF59EBA6C22}"/>
                </a:ext>
              </a:extLst>
            </p:cNvPr>
            <p:cNvSpPr txBox="1"/>
            <p:nvPr/>
          </p:nvSpPr>
          <p:spPr>
            <a:xfrm>
              <a:off x="9192345" y="192951"/>
              <a:ext cx="1935145" cy="235706"/>
            </a:xfrm>
            <a:prstGeom prst="rect">
              <a:avLst/>
            </a:prstGeom>
            <a:noFill/>
          </p:spPr>
          <p:txBody>
            <a:bodyPr wrap="none" rtlCol="0">
              <a:spAutoFit/>
            </a:bodyPr>
            <a:lstStyle/>
            <a:p>
              <a:pPr algn="l">
                <a:lnSpc>
                  <a:spcPct val="130000"/>
                </a:lnSpc>
              </a:pPr>
              <a:r>
                <a:rPr lang="en-US" altLang="zh-CN" sz="800" b="1" dirty="0">
                  <a:solidFill>
                    <a:srgbClr val="B70031"/>
                  </a:solidFill>
                  <a:latin typeface="Arial" panose="020B0604020202020204" pitchFamily="34" charset="0"/>
                  <a:cs typeface="Arial" panose="020B0604020202020204" pitchFamily="34" charset="0"/>
                </a:rPr>
                <a:t>EAST CHINA NORMAL UNIVERSITY</a:t>
              </a:r>
              <a:endParaRPr lang="zh-CN" altLang="en-US" sz="800" b="1" dirty="0">
                <a:solidFill>
                  <a:srgbClr val="B70031"/>
                </a:solidFill>
                <a:latin typeface="Arial" panose="020B0604020202020204" pitchFamily="34" charset="0"/>
                <a:cs typeface="Arial" panose="020B0604020202020204" pitchFamily="34" charset="0"/>
              </a:endParaRPr>
            </a:p>
          </p:txBody>
        </p:sp>
      </p:grpSp>
      <p:pic>
        <p:nvPicPr>
          <p:cNvPr id="9" name="图片 15">
            <a:extLst>
              <a:ext uri="{FF2B5EF4-FFF2-40B4-BE49-F238E27FC236}">
                <a16:creationId xmlns:a16="http://schemas.microsoft.com/office/drawing/2014/main" id="{37646AAD-A00D-41B3-B04D-F2F46F88761A}"/>
              </a:ext>
            </a:extLst>
          </p:cNvPr>
          <p:cNvPicPr>
            <a:picLocks noChangeAspect="1"/>
          </p:cNvPicPr>
          <p:nvPr/>
        </p:nvPicPr>
        <p:blipFill>
          <a:blip r:embed="rId5" cstate="print">
            <a:extLst>
              <a:ext uri="{BEBA8EAE-BF5A-486C-A8C5-ECC9F3942E4B}">
                <a14:imgProps xmlns:a14="http://schemas.microsoft.com/office/drawing/2010/main">
                  <a14:imgLayer r:embed="rId6">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147169" y="6245050"/>
            <a:ext cx="3579594" cy="493737"/>
          </a:xfrm>
          <a:prstGeom prst="rect">
            <a:avLst/>
          </a:prstGeom>
        </p:spPr>
      </p:pic>
      <p:sp>
        <p:nvSpPr>
          <p:cNvPr id="2" name="文本框 1">
            <a:extLst>
              <a:ext uri="{FF2B5EF4-FFF2-40B4-BE49-F238E27FC236}">
                <a16:creationId xmlns:a16="http://schemas.microsoft.com/office/drawing/2014/main" id="{FD37FD46-3E63-4F85-A15C-01214B32BAD7}"/>
              </a:ext>
            </a:extLst>
          </p:cNvPr>
          <p:cNvSpPr txBox="1"/>
          <p:nvPr/>
        </p:nvSpPr>
        <p:spPr>
          <a:xfrm>
            <a:off x="1914102" y="2284442"/>
            <a:ext cx="8363796" cy="1754326"/>
          </a:xfrm>
          <a:prstGeom prst="rect">
            <a:avLst/>
          </a:prstGeom>
          <a:noFill/>
        </p:spPr>
        <p:txBody>
          <a:bodyPr wrap="square" rtlCol="0">
            <a:spAutoFit/>
          </a:bodyPr>
          <a:lstStyle/>
          <a:p>
            <a:endParaRPr lang="en-US" altLang="zh-CN" sz="3600" b="1" dirty="0">
              <a:latin typeface="Times New Roman" panose="02020603050405020304" pitchFamily="18" charset="0"/>
              <a:ea typeface="宋体" panose="02010600030101010101" pitchFamily="2" charset="-122"/>
              <a:cs typeface="Times New Roman" panose="02020603050405020304" pitchFamily="18" charset="0"/>
            </a:endParaRPr>
          </a:p>
          <a:p>
            <a:r>
              <a:rPr lang="en-US" altLang="zh-CN" sz="3600" b="1" dirty="0">
                <a:latin typeface="Times New Roman" panose="02020603050405020304" pitchFamily="18" charset="0"/>
                <a:ea typeface="宋体" panose="02010600030101010101" pitchFamily="2" charset="-122"/>
                <a:cs typeface="Times New Roman" panose="02020603050405020304" pitchFamily="18" charset="0"/>
              </a:rPr>
              <a:t>2.</a:t>
            </a:r>
            <a:r>
              <a:rPr lang="zh-CN" altLang="en-US" sz="3600" b="1" dirty="0">
                <a:latin typeface="Times New Roman" panose="02020603050405020304" pitchFamily="18" charset="0"/>
                <a:ea typeface="宋体" panose="02010600030101010101" pitchFamily="2" charset="-122"/>
                <a:cs typeface="Times New Roman" panose="02020603050405020304" pitchFamily="18" charset="0"/>
              </a:rPr>
              <a:t>如何基于未来的指标评估仓库的活跃度？</a:t>
            </a:r>
            <a:endParaRPr lang="en-US" altLang="zh-CN" sz="3600" b="1" dirty="0">
              <a:latin typeface="Times New Roman" panose="02020603050405020304" pitchFamily="18" charset="0"/>
              <a:ea typeface="宋体" panose="02010600030101010101" pitchFamily="2" charset="-122"/>
              <a:cs typeface="Times New Roman" panose="02020603050405020304" pitchFamily="18" charset="0"/>
            </a:endParaRPr>
          </a:p>
          <a:p>
            <a:pPr marL="342900" indent="-342900">
              <a:buFontTx/>
              <a:buAutoNum type="arabicPeriod"/>
            </a:pPr>
            <a:endParaRPr lang="en-US" altLang="zh-CN" sz="3600" b="1" dirty="0">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5776404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a:extLst>
              <a:ext uri="{FF2B5EF4-FFF2-40B4-BE49-F238E27FC236}">
                <a16:creationId xmlns:a16="http://schemas.microsoft.com/office/drawing/2014/main" id="{899F4DDD-1079-42CF-9CBB-1621AC7EA09A}"/>
              </a:ext>
            </a:extLst>
          </p:cNvPr>
          <p:cNvGrpSpPr/>
          <p:nvPr/>
        </p:nvGrpSpPr>
        <p:grpSpPr>
          <a:xfrm>
            <a:off x="0" y="0"/>
            <a:ext cx="12192004" cy="734108"/>
            <a:chOff x="-281344" y="-71120"/>
            <a:chExt cx="12625748" cy="734108"/>
          </a:xfrm>
        </p:grpSpPr>
        <p:grpSp>
          <p:nvGrpSpPr>
            <p:cNvPr id="42" name="组合 3">
              <a:extLst>
                <a:ext uri="{FF2B5EF4-FFF2-40B4-BE49-F238E27FC236}">
                  <a16:creationId xmlns:a16="http://schemas.microsoft.com/office/drawing/2014/main" id="{5250F2BE-6A19-44C8-AB2C-DB3382FA4F26}"/>
                </a:ext>
              </a:extLst>
            </p:cNvPr>
            <p:cNvGrpSpPr/>
            <p:nvPr/>
          </p:nvGrpSpPr>
          <p:grpSpPr>
            <a:xfrm>
              <a:off x="-281344" y="-71120"/>
              <a:ext cx="12625748" cy="734108"/>
              <a:chOff x="-240704" y="246620"/>
              <a:chExt cx="3456385" cy="734108"/>
            </a:xfrm>
          </p:grpSpPr>
          <p:sp>
            <p:nvSpPr>
              <p:cNvPr id="48" name="矩形: 圆角 1">
                <a:extLst>
                  <a:ext uri="{FF2B5EF4-FFF2-40B4-BE49-F238E27FC236}">
                    <a16:creationId xmlns:a16="http://schemas.microsoft.com/office/drawing/2014/main" id="{189C7819-7CE4-4FD8-BA4F-02C461320292}"/>
                  </a:ext>
                </a:extLst>
              </p:cNvPr>
              <p:cNvSpPr/>
              <p:nvPr/>
            </p:nvSpPr>
            <p:spPr>
              <a:xfrm>
                <a:off x="-240704" y="246620"/>
                <a:ext cx="3456384" cy="734108"/>
              </a:xfrm>
              <a:prstGeom prst="rect">
                <a:avLst/>
              </a:prstGeom>
              <a:solidFill>
                <a:srgbClr val="9B0D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panose="020B0502040204020203"/>
                  <a:ea typeface="微软雅黑 Light" panose="020B0502040204020203" charset="-122"/>
                  <a:cs typeface="+mn-cs"/>
                </a:endParaRPr>
              </a:p>
            </p:txBody>
          </p:sp>
          <p:sp>
            <p:nvSpPr>
              <p:cNvPr id="49" name="文本占位符 3">
                <a:extLst>
                  <a:ext uri="{FF2B5EF4-FFF2-40B4-BE49-F238E27FC236}">
                    <a16:creationId xmlns:a16="http://schemas.microsoft.com/office/drawing/2014/main" id="{F12658D7-943F-4488-9A45-EC14798FDA64}"/>
                  </a:ext>
                </a:extLst>
              </p:cNvPr>
              <p:cNvSpPr txBox="1"/>
              <p:nvPr/>
            </p:nvSpPr>
            <p:spPr>
              <a:xfrm>
                <a:off x="-137012" y="310719"/>
                <a:ext cx="3352693" cy="605909"/>
              </a:xfrm>
              <a:prstGeom prst="roundRect">
                <a:avLst>
                  <a:gd name="adj" fmla="val 50000"/>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buNone/>
                  <a:defRPr/>
                </a:pPr>
                <a:r>
                  <a:rPr lang="zh-CN" altLang="en-US" b="1" dirty="0">
                    <a:solidFill>
                      <a:prstClr val="white"/>
                    </a:solidFill>
                    <a:latin typeface="微软雅黑" panose="020B0503020204020204" charset="-122"/>
                    <a:ea typeface="微软雅黑" panose="020B0503020204020204" charset="-122"/>
                  </a:rPr>
                  <a:t>仓库长期活跃状态评估：研究现状</a:t>
                </a:r>
                <a:endParaRPr lang="en-GB" altLang="zh-CN" b="1" dirty="0">
                  <a:solidFill>
                    <a:prstClr val="white"/>
                  </a:solidFill>
                  <a:latin typeface="微软雅黑" panose="020B0503020204020204" charset="-122"/>
                  <a:ea typeface="微软雅黑" panose="020B0503020204020204" charset="-122"/>
                </a:endParaRPr>
              </a:p>
            </p:txBody>
          </p:sp>
        </p:grpSp>
        <p:grpSp>
          <p:nvGrpSpPr>
            <p:cNvPr id="43" name="组合 42">
              <a:extLst>
                <a:ext uri="{FF2B5EF4-FFF2-40B4-BE49-F238E27FC236}">
                  <a16:creationId xmlns:a16="http://schemas.microsoft.com/office/drawing/2014/main" id="{0880E399-06A7-4BB0-A1E1-9B68E6FC535C}"/>
                </a:ext>
              </a:extLst>
            </p:cNvPr>
            <p:cNvGrpSpPr/>
            <p:nvPr/>
          </p:nvGrpSpPr>
          <p:grpSpPr>
            <a:xfrm>
              <a:off x="9857491" y="42625"/>
              <a:ext cx="1986777" cy="547776"/>
              <a:chOff x="3359696" y="637245"/>
              <a:chExt cx="6243070" cy="1721284"/>
            </a:xfrm>
          </p:grpSpPr>
          <p:pic>
            <p:nvPicPr>
              <p:cNvPr id="44" name="图片 43">
                <a:extLst>
                  <a:ext uri="{FF2B5EF4-FFF2-40B4-BE49-F238E27FC236}">
                    <a16:creationId xmlns:a16="http://schemas.microsoft.com/office/drawing/2014/main" id="{EC1B7ACE-F066-4261-ACD9-15FE58E1B97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59696" y="637245"/>
                <a:ext cx="1643882" cy="1643882"/>
              </a:xfrm>
              <a:prstGeom prst="rect">
                <a:avLst/>
              </a:prstGeom>
            </p:spPr>
          </p:pic>
          <p:grpSp>
            <p:nvGrpSpPr>
              <p:cNvPr id="45" name="组合 44">
                <a:extLst>
                  <a:ext uri="{FF2B5EF4-FFF2-40B4-BE49-F238E27FC236}">
                    <a16:creationId xmlns:a16="http://schemas.microsoft.com/office/drawing/2014/main" id="{98FCEE37-FADE-4DD0-BC9B-6B2DD647107C}"/>
                  </a:ext>
                </a:extLst>
              </p:cNvPr>
              <p:cNvGrpSpPr/>
              <p:nvPr/>
            </p:nvGrpSpPr>
            <p:grpSpPr>
              <a:xfrm>
                <a:off x="4897074" y="920899"/>
                <a:ext cx="4705692" cy="1437630"/>
                <a:chOff x="4971863" y="777003"/>
                <a:chExt cx="4705692" cy="1437630"/>
              </a:xfrm>
            </p:grpSpPr>
            <p:pic>
              <p:nvPicPr>
                <p:cNvPr id="46" name="图片 45">
                  <a:extLst>
                    <a:ext uri="{FF2B5EF4-FFF2-40B4-BE49-F238E27FC236}">
                      <a16:creationId xmlns:a16="http://schemas.microsoft.com/office/drawing/2014/main" id="{E8B47AC1-664F-4D92-91FB-FE0F1D6B7BC8}"/>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40000" contrast="-40000"/>
                          </a14:imgEffect>
                          <a14:imgEffect>
                            <a14:sharpenSoften amount="50000"/>
                          </a14:imgEffect>
                        </a14:imgLayer>
                      </a14:imgProps>
                    </a:ext>
                    <a:ext uri="{28A0092B-C50C-407E-A947-70E740481C1C}">
                      <a14:useLocalDpi xmlns:a14="http://schemas.microsoft.com/office/drawing/2010/main" val="0"/>
                    </a:ext>
                  </a:extLst>
                </a:blip>
                <a:srcRect l="9740" t="53878" r="8864" b="27627"/>
                <a:stretch>
                  <a:fillRect/>
                </a:stretch>
              </p:blipFill>
              <p:spPr>
                <a:xfrm>
                  <a:off x="5266864" y="777003"/>
                  <a:ext cx="4108883" cy="821319"/>
                </a:xfrm>
                <a:prstGeom prst="rect">
                  <a:avLst/>
                </a:prstGeom>
              </p:spPr>
            </p:pic>
            <p:sp>
              <p:nvSpPr>
                <p:cNvPr id="47" name="文本框 46">
                  <a:extLst>
                    <a:ext uri="{FF2B5EF4-FFF2-40B4-BE49-F238E27FC236}">
                      <a16:creationId xmlns:a16="http://schemas.microsoft.com/office/drawing/2014/main" id="{774EC7DF-F1AA-4D20-9552-4C4DF4347C69}"/>
                    </a:ext>
                  </a:extLst>
                </p:cNvPr>
                <p:cNvSpPr txBox="1"/>
                <p:nvPr/>
              </p:nvSpPr>
              <p:spPr>
                <a:xfrm>
                  <a:off x="4971863" y="1586601"/>
                  <a:ext cx="4705692" cy="628032"/>
                </a:xfrm>
                <a:prstGeom prst="rect">
                  <a:avLst/>
                </a:prstGeom>
                <a:noFill/>
              </p:spPr>
              <p:txBody>
                <a:bodyPr wrap="none" rtlCol="0">
                  <a:spAutoFit/>
                </a:bodyPr>
                <a:lstStyle/>
                <a:p>
                  <a:pPr marL="0" marR="0" lvl="0" indent="0" algn="l" defTabSz="914400" rtl="0" eaLnBrk="1" fontAlgn="auto" latinLnBrk="0" hangingPunct="1">
                    <a:lnSpc>
                      <a:spcPct val="130000"/>
                    </a:lnSpc>
                    <a:spcBef>
                      <a:spcPts val="0"/>
                    </a:spcBef>
                    <a:spcAft>
                      <a:spcPts val="0"/>
                    </a:spcAft>
                    <a:buClrTx/>
                    <a:buSzTx/>
                    <a:buFontTx/>
                    <a:buNone/>
                    <a:defRPr/>
                  </a:pPr>
                  <a:r>
                    <a:rPr kumimoji="0" lang="en-US" altLang="zh-CN" sz="600" b="1" i="0" u="none" strike="noStrike" kern="1200" cap="none" spc="0" normalizeH="0" baseline="0" noProof="0" dirty="0">
                      <a:ln>
                        <a:noFill/>
                      </a:ln>
                      <a:solidFill>
                        <a:prstClr val="white"/>
                      </a:solidFill>
                      <a:effectLst/>
                      <a:uLnTx/>
                      <a:uFillTx/>
                      <a:latin typeface="Arial" panose="020B0604020202020204" pitchFamily="34" charset="0"/>
                      <a:ea typeface="微软雅黑 Light" panose="020B0502040204020203" charset="-122"/>
                      <a:cs typeface="Arial" panose="020B0604020202020204" pitchFamily="34" charset="0"/>
                    </a:rPr>
                    <a:t>EAST CHINA NORMAL UNIVERSITY</a:t>
                  </a:r>
                  <a:endParaRPr kumimoji="0" lang="zh-CN" altLang="en-US" sz="600" b="1" i="0" u="none" strike="noStrike" kern="1200" cap="none" spc="0" normalizeH="0" baseline="0" noProof="0" dirty="0">
                    <a:ln>
                      <a:noFill/>
                    </a:ln>
                    <a:solidFill>
                      <a:prstClr val="white"/>
                    </a:solidFill>
                    <a:effectLst/>
                    <a:uLnTx/>
                    <a:uFillTx/>
                    <a:latin typeface="Arial" panose="020B0604020202020204" pitchFamily="34" charset="0"/>
                    <a:ea typeface="微软雅黑 Light" panose="020B0502040204020203" charset="-122"/>
                    <a:cs typeface="Arial" panose="020B0604020202020204" pitchFamily="34" charset="0"/>
                  </a:endParaRPr>
                </a:p>
              </p:txBody>
            </p:sp>
          </p:grpSp>
        </p:grpSp>
      </p:grpSp>
      <p:sp>
        <p:nvSpPr>
          <p:cNvPr id="4" name="文本框 3">
            <a:extLst>
              <a:ext uri="{FF2B5EF4-FFF2-40B4-BE49-F238E27FC236}">
                <a16:creationId xmlns:a16="http://schemas.microsoft.com/office/drawing/2014/main" id="{BEA60558-80CC-458A-984C-7E5CA2C71399}"/>
              </a:ext>
            </a:extLst>
          </p:cNvPr>
          <p:cNvSpPr txBox="1"/>
          <p:nvPr/>
        </p:nvSpPr>
        <p:spPr>
          <a:xfrm>
            <a:off x="573206" y="1327413"/>
            <a:ext cx="11043096" cy="4524315"/>
          </a:xfrm>
          <a:prstGeom prst="rect">
            <a:avLst/>
          </a:prstGeom>
          <a:noFill/>
        </p:spPr>
        <p:txBody>
          <a:bodyPr wrap="square" rtlCol="0">
            <a:spAutoFit/>
          </a:bodyPr>
          <a:lstStyle/>
          <a:p>
            <a:r>
              <a:rPr lang="zh-CN" altLang="en-US" sz="2400" dirty="0">
                <a:latin typeface="宋体" panose="02010600030101010101" pitchFamily="2" charset="-122"/>
                <a:ea typeface="宋体" panose="02010600030101010101" pitchFamily="2" charset="-122"/>
              </a:rPr>
              <a:t>结合一年多以来对相关文献的系统调研，本人得出以下结果：</a:t>
            </a:r>
            <a:br>
              <a:rPr lang="zh-CN" altLang="en-US" sz="2000" dirty="0">
                <a:latin typeface="宋体" panose="02010600030101010101" pitchFamily="2" charset="-122"/>
                <a:ea typeface="宋体" panose="02010600030101010101" pitchFamily="2" charset="-122"/>
              </a:rPr>
            </a:br>
            <a:r>
              <a:rPr lang="zh-CN" altLang="en-US" sz="2000" dirty="0">
                <a:latin typeface="宋体" panose="02010600030101010101" pitchFamily="2" charset="-122"/>
                <a:ea typeface="宋体" panose="02010600030101010101" pitchFamily="2" charset="-122"/>
              </a:rPr>
              <a:t>目前的研究中，</a:t>
            </a:r>
            <a:r>
              <a:rPr lang="zh-CN" altLang="en-US" sz="2000" b="1" dirty="0">
                <a:solidFill>
                  <a:srgbClr val="FF0000"/>
                </a:solidFill>
                <a:latin typeface="宋体" panose="02010600030101010101" pitchFamily="2" charset="-122"/>
                <a:ea typeface="宋体" panose="02010600030101010101" pitchFamily="2" charset="-122"/>
              </a:rPr>
              <a:t>尚未形成</a:t>
            </a:r>
            <a:r>
              <a:rPr lang="zh-CN" altLang="en-US" sz="2000" dirty="0">
                <a:latin typeface="宋体" panose="02010600030101010101" pitchFamily="2" charset="-122"/>
                <a:ea typeface="宋体" panose="02010600030101010101" pitchFamily="2" charset="-122"/>
              </a:rPr>
              <a:t>一种针对开源仓库活动指标的、通用且严谨的预测方法。</a:t>
            </a:r>
            <a:endParaRPr lang="en-US" altLang="zh-CN" sz="2000" dirty="0">
              <a:latin typeface="宋体" panose="02010600030101010101" pitchFamily="2" charset="-122"/>
              <a:ea typeface="宋体" panose="02010600030101010101" pitchFamily="2" charset="-122"/>
            </a:endParaRPr>
          </a:p>
          <a:p>
            <a:endParaRPr lang="zh-CN" altLang="en-US" sz="2000" dirty="0">
              <a:latin typeface="宋体" panose="02010600030101010101" pitchFamily="2" charset="-122"/>
              <a:ea typeface="宋体" panose="02010600030101010101" pitchFamily="2" charset="-122"/>
            </a:endParaRPr>
          </a:p>
          <a:p>
            <a:r>
              <a:rPr lang="zh-CN" altLang="en-US" sz="2000" dirty="0">
                <a:latin typeface="宋体" panose="02010600030101010101" pitchFamily="2" charset="-122"/>
                <a:ea typeface="宋体" panose="02010600030101010101" pitchFamily="2" charset="-122"/>
              </a:rPr>
              <a:t>现有工作更多是从状态判别的角度出发，即往往仅依赖仓库的历史行为数据，将其划分为“活跃”或“非活跃”二分类状态。</a:t>
            </a:r>
            <a:endParaRPr lang="en-US" altLang="zh-CN" sz="2000" dirty="0">
              <a:latin typeface="宋体" panose="02010600030101010101" pitchFamily="2" charset="-122"/>
              <a:ea typeface="宋体" panose="02010600030101010101" pitchFamily="2" charset="-122"/>
            </a:endParaRPr>
          </a:p>
          <a:p>
            <a:endParaRPr lang="zh-CN" altLang="en-US" sz="2000" dirty="0">
              <a:latin typeface="宋体" panose="02010600030101010101" pitchFamily="2" charset="-122"/>
              <a:ea typeface="宋体" panose="02010600030101010101" pitchFamily="2" charset="-122"/>
            </a:endParaRPr>
          </a:p>
          <a:p>
            <a:r>
              <a:rPr lang="zh-CN" altLang="en-US" sz="2000" dirty="0">
                <a:latin typeface="宋体" panose="02010600030101010101" pitchFamily="2" charset="-122"/>
                <a:ea typeface="宋体" panose="02010600030101010101" pitchFamily="2" charset="-122"/>
              </a:rPr>
              <a:t>这类方法通常依赖人为设定的活跃标准，</a:t>
            </a:r>
            <a:br>
              <a:rPr lang="zh-CN" altLang="en-US" sz="2000" dirty="0">
                <a:latin typeface="宋体" panose="02010600030101010101" pitchFamily="2" charset="-122"/>
                <a:ea typeface="宋体" panose="02010600030101010101" pitchFamily="2" charset="-122"/>
              </a:rPr>
            </a:br>
            <a:r>
              <a:rPr lang="zh-CN" altLang="en-US" sz="2000" dirty="0">
                <a:latin typeface="宋体" panose="02010600030101010101" pitchFamily="2" charset="-122"/>
                <a:ea typeface="宋体" panose="02010600030101010101" pitchFamily="2" charset="-122"/>
              </a:rPr>
              <a:t>然而在开源领域，不同类型仓库在规模、生命周期和社区结构上差异显著，</a:t>
            </a:r>
            <a:br>
              <a:rPr lang="zh-CN" altLang="en-US" sz="2000" dirty="0">
                <a:latin typeface="宋体" panose="02010600030101010101" pitchFamily="2" charset="-122"/>
                <a:ea typeface="宋体" panose="02010600030101010101" pitchFamily="2" charset="-122"/>
              </a:rPr>
            </a:br>
            <a:r>
              <a:rPr lang="zh-CN" altLang="en-US" sz="3200" b="1" dirty="0">
                <a:solidFill>
                  <a:srgbClr val="FF0000"/>
                </a:solidFill>
                <a:latin typeface="宋体" panose="02010600030101010101" pitchFamily="2" charset="-122"/>
                <a:ea typeface="宋体" panose="02010600030101010101" pitchFamily="2" charset="-122"/>
              </a:rPr>
              <a:t>缺乏统一且被广泛接受的活跃性定义</a:t>
            </a:r>
            <a:r>
              <a:rPr lang="zh-CN" altLang="en-US" sz="2000" dirty="0">
                <a:latin typeface="宋体" panose="02010600030101010101" pitchFamily="2" charset="-122"/>
                <a:ea typeface="宋体" panose="02010600030101010101" pitchFamily="2" charset="-122"/>
              </a:rPr>
              <a:t>。</a:t>
            </a:r>
          </a:p>
          <a:p>
            <a:endParaRPr lang="en-US" altLang="zh-CN" sz="2000" dirty="0">
              <a:latin typeface="宋体" panose="02010600030101010101" pitchFamily="2" charset="-122"/>
              <a:ea typeface="宋体" panose="02010600030101010101" pitchFamily="2" charset="-122"/>
            </a:endParaRPr>
          </a:p>
          <a:p>
            <a:r>
              <a:rPr lang="zh-CN" altLang="en-US" sz="2000" dirty="0">
                <a:latin typeface="宋体" panose="02010600030101010101" pitchFamily="2" charset="-122"/>
                <a:ea typeface="宋体" panose="02010600030101010101" pitchFamily="2" charset="-122"/>
              </a:rPr>
              <a:t>基于固定阈值的分类范式，在解释性、泛化性以及跨仓库适用性上均存在明显局限。</a:t>
            </a:r>
            <a:r>
              <a:rPr lang="zh-CN" altLang="en-US" sz="2000" b="1" dirty="0">
                <a:latin typeface="Times New Roman" panose="02020603050405020304" pitchFamily="18" charset="0"/>
                <a:ea typeface="宋体" panose="02010600030101010101" pitchFamily="2" charset="-122"/>
                <a:cs typeface="Times New Roman" panose="02020603050405020304" pitchFamily="18" charset="0"/>
              </a:rPr>
              <a:t>因此本项目跳出分类任务的思路，考虑从仓库未来活动指标出发。</a:t>
            </a:r>
            <a:endParaRPr lang="en-US" altLang="zh-CN" sz="2000" b="1" dirty="0">
              <a:latin typeface="Times New Roman" panose="02020603050405020304" pitchFamily="18" charset="0"/>
              <a:ea typeface="宋体" panose="02010600030101010101" pitchFamily="2" charset="-122"/>
              <a:cs typeface="Times New Roman" panose="02020603050405020304" pitchFamily="18" charset="0"/>
            </a:endParaRPr>
          </a:p>
          <a:p>
            <a:r>
              <a:rPr lang="zh-CN" altLang="en-US" sz="32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结合仓库的未来活动指标与数值评估</a:t>
            </a:r>
            <a:r>
              <a:rPr lang="zh-CN" altLang="en-US" sz="2000" b="1" dirty="0">
                <a:latin typeface="Times New Roman" panose="02020603050405020304" pitchFamily="18" charset="0"/>
                <a:ea typeface="宋体" panose="02010600030101010101" pitchFamily="2" charset="-122"/>
                <a:cs typeface="Times New Roman" panose="02020603050405020304" pitchFamily="18" charset="0"/>
              </a:rPr>
              <a:t>的方式针对仓库长期活跃度进行评估。</a:t>
            </a:r>
            <a:endParaRPr lang="en-US" altLang="zh-CN" sz="2000" b="1" dirty="0">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6627146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a:extLst>
              <a:ext uri="{FF2B5EF4-FFF2-40B4-BE49-F238E27FC236}">
                <a16:creationId xmlns:a16="http://schemas.microsoft.com/office/drawing/2014/main" id="{899F4DDD-1079-42CF-9CBB-1621AC7EA09A}"/>
              </a:ext>
            </a:extLst>
          </p:cNvPr>
          <p:cNvGrpSpPr/>
          <p:nvPr/>
        </p:nvGrpSpPr>
        <p:grpSpPr>
          <a:xfrm>
            <a:off x="0" y="0"/>
            <a:ext cx="12192004" cy="734108"/>
            <a:chOff x="-281344" y="-71120"/>
            <a:chExt cx="12625748" cy="734108"/>
          </a:xfrm>
        </p:grpSpPr>
        <p:grpSp>
          <p:nvGrpSpPr>
            <p:cNvPr id="42" name="组合 3">
              <a:extLst>
                <a:ext uri="{FF2B5EF4-FFF2-40B4-BE49-F238E27FC236}">
                  <a16:creationId xmlns:a16="http://schemas.microsoft.com/office/drawing/2014/main" id="{5250F2BE-6A19-44C8-AB2C-DB3382FA4F26}"/>
                </a:ext>
              </a:extLst>
            </p:cNvPr>
            <p:cNvGrpSpPr/>
            <p:nvPr/>
          </p:nvGrpSpPr>
          <p:grpSpPr>
            <a:xfrm>
              <a:off x="-281344" y="-71120"/>
              <a:ext cx="12625748" cy="734108"/>
              <a:chOff x="-240704" y="246620"/>
              <a:chExt cx="3456385" cy="734108"/>
            </a:xfrm>
          </p:grpSpPr>
          <p:sp>
            <p:nvSpPr>
              <p:cNvPr id="48" name="矩形: 圆角 1">
                <a:extLst>
                  <a:ext uri="{FF2B5EF4-FFF2-40B4-BE49-F238E27FC236}">
                    <a16:creationId xmlns:a16="http://schemas.microsoft.com/office/drawing/2014/main" id="{189C7819-7CE4-4FD8-BA4F-02C461320292}"/>
                  </a:ext>
                </a:extLst>
              </p:cNvPr>
              <p:cNvSpPr/>
              <p:nvPr/>
            </p:nvSpPr>
            <p:spPr>
              <a:xfrm>
                <a:off x="-240704" y="246620"/>
                <a:ext cx="3456384" cy="734108"/>
              </a:xfrm>
              <a:prstGeom prst="rect">
                <a:avLst/>
              </a:prstGeom>
              <a:solidFill>
                <a:srgbClr val="9B0D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panose="020B0502040204020203"/>
                  <a:ea typeface="微软雅黑 Light" panose="020B0502040204020203" charset="-122"/>
                  <a:cs typeface="+mn-cs"/>
                </a:endParaRPr>
              </a:p>
            </p:txBody>
          </p:sp>
          <p:sp>
            <p:nvSpPr>
              <p:cNvPr id="49" name="文本占位符 3">
                <a:extLst>
                  <a:ext uri="{FF2B5EF4-FFF2-40B4-BE49-F238E27FC236}">
                    <a16:creationId xmlns:a16="http://schemas.microsoft.com/office/drawing/2014/main" id="{F12658D7-943F-4488-9A45-EC14798FDA64}"/>
                  </a:ext>
                </a:extLst>
              </p:cNvPr>
              <p:cNvSpPr txBox="1"/>
              <p:nvPr/>
            </p:nvSpPr>
            <p:spPr>
              <a:xfrm>
                <a:off x="-137012" y="310719"/>
                <a:ext cx="3352693" cy="605909"/>
              </a:xfrm>
              <a:prstGeom prst="roundRect">
                <a:avLst>
                  <a:gd name="adj" fmla="val 50000"/>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buNone/>
                  <a:defRPr/>
                </a:pPr>
                <a:r>
                  <a:rPr lang="zh-CN" altLang="en-US" b="1" dirty="0">
                    <a:solidFill>
                      <a:prstClr val="white"/>
                    </a:solidFill>
                    <a:latin typeface="微软雅黑" panose="020B0503020204020204" charset="-122"/>
                    <a:ea typeface="微软雅黑" panose="020B0503020204020204" charset="-122"/>
                  </a:rPr>
                  <a:t>活动状态评估指标的确定</a:t>
                </a:r>
                <a:endParaRPr lang="en-GB" altLang="zh-CN" b="1" dirty="0">
                  <a:solidFill>
                    <a:prstClr val="white"/>
                  </a:solidFill>
                  <a:latin typeface="微软雅黑" panose="020B0503020204020204" charset="-122"/>
                  <a:ea typeface="微软雅黑" panose="020B0503020204020204" charset="-122"/>
                </a:endParaRPr>
              </a:p>
            </p:txBody>
          </p:sp>
        </p:grpSp>
        <p:grpSp>
          <p:nvGrpSpPr>
            <p:cNvPr id="43" name="组合 42">
              <a:extLst>
                <a:ext uri="{FF2B5EF4-FFF2-40B4-BE49-F238E27FC236}">
                  <a16:creationId xmlns:a16="http://schemas.microsoft.com/office/drawing/2014/main" id="{0880E399-06A7-4BB0-A1E1-9B68E6FC535C}"/>
                </a:ext>
              </a:extLst>
            </p:cNvPr>
            <p:cNvGrpSpPr/>
            <p:nvPr/>
          </p:nvGrpSpPr>
          <p:grpSpPr>
            <a:xfrm>
              <a:off x="9857491" y="42625"/>
              <a:ext cx="1986777" cy="547776"/>
              <a:chOff x="3359696" y="637245"/>
              <a:chExt cx="6243070" cy="1721284"/>
            </a:xfrm>
          </p:grpSpPr>
          <p:pic>
            <p:nvPicPr>
              <p:cNvPr id="44" name="图片 43">
                <a:extLst>
                  <a:ext uri="{FF2B5EF4-FFF2-40B4-BE49-F238E27FC236}">
                    <a16:creationId xmlns:a16="http://schemas.microsoft.com/office/drawing/2014/main" id="{EC1B7ACE-F066-4261-ACD9-15FE58E1B97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59696" y="637245"/>
                <a:ext cx="1643882" cy="1643882"/>
              </a:xfrm>
              <a:prstGeom prst="rect">
                <a:avLst/>
              </a:prstGeom>
            </p:spPr>
          </p:pic>
          <p:grpSp>
            <p:nvGrpSpPr>
              <p:cNvPr id="45" name="组合 44">
                <a:extLst>
                  <a:ext uri="{FF2B5EF4-FFF2-40B4-BE49-F238E27FC236}">
                    <a16:creationId xmlns:a16="http://schemas.microsoft.com/office/drawing/2014/main" id="{98FCEE37-FADE-4DD0-BC9B-6B2DD647107C}"/>
                  </a:ext>
                </a:extLst>
              </p:cNvPr>
              <p:cNvGrpSpPr/>
              <p:nvPr/>
            </p:nvGrpSpPr>
            <p:grpSpPr>
              <a:xfrm>
                <a:off x="4897074" y="920899"/>
                <a:ext cx="4705692" cy="1437630"/>
                <a:chOff x="4971863" y="777003"/>
                <a:chExt cx="4705692" cy="1437630"/>
              </a:xfrm>
            </p:grpSpPr>
            <p:pic>
              <p:nvPicPr>
                <p:cNvPr id="46" name="图片 45">
                  <a:extLst>
                    <a:ext uri="{FF2B5EF4-FFF2-40B4-BE49-F238E27FC236}">
                      <a16:creationId xmlns:a16="http://schemas.microsoft.com/office/drawing/2014/main" id="{E8B47AC1-664F-4D92-91FB-FE0F1D6B7BC8}"/>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40000" contrast="-40000"/>
                          </a14:imgEffect>
                          <a14:imgEffect>
                            <a14:sharpenSoften amount="50000"/>
                          </a14:imgEffect>
                        </a14:imgLayer>
                      </a14:imgProps>
                    </a:ext>
                    <a:ext uri="{28A0092B-C50C-407E-A947-70E740481C1C}">
                      <a14:useLocalDpi xmlns:a14="http://schemas.microsoft.com/office/drawing/2010/main" val="0"/>
                    </a:ext>
                  </a:extLst>
                </a:blip>
                <a:srcRect l="9740" t="53878" r="8864" b="27627"/>
                <a:stretch>
                  <a:fillRect/>
                </a:stretch>
              </p:blipFill>
              <p:spPr>
                <a:xfrm>
                  <a:off x="5266864" y="777003"/>
                  <a:ext cx="4108883" cy="821319"/>
                </a:xfrm>
                <a:prstGeom prst="rect">
                  <a:avLst/>
                </a:prstGeom>
              </p:spPr>
            </p:pic>
            <p:sp>
              <p:nvSpPr>
                <p:cNvPr id="47" name="文本框 46">
                  <a:extLst>
                    <a:ext uri="{FF2B5EF4-FFF2-40B4-BE49-F238E27FC236}">
                      <a16:creationId xmlns:a16="http://schemas.microsoft.com/office/drawing/2014/main" id="{774EC7DF-F1AA-4D20-9552-4C4DF4347C69}"/>
                    </a:ext>
                  </a:extLst>
                </p:cNvPr>
                <p:cNvSpPr txBox="1"/>
                <p:nvPr/>
              </p:nvSpPr>
              <p:spPr>
                <a:xfrm>
                  <a:off x="4971863" y="1586601"/>
                  <a:ext cx="4705692" cy="628032"/>
                </a:xfrm>
                <a:prstGeom prst="rect">
                  <a:avLst/>
                </a:prstGeom>
                <a:noFill/>
              </p:spPr>
              <p:txBody>
                <a:bodyPr wrap="none" rtlCol="0">
                  <a:spAutoFit/>
                </a:bodyPr>
                <a:lstStyle/>
                <a:p>
                  <a:pPr marL="0" marR="0" lvl="0" indent="0" algn="l" defTabSz="914400" rtl="0" eaLnBrk="1" fontAlgn="auto" latinLnBrk="0" hangingPunct="1">
                    <a:lnSpc>
                      <a:spcPct val="130000"/>
                    </a:lnSpc>
                    <a:spcBef>
                      <a:spcPts val="0"/>
                    </a:spcBef>
                    <a:spcAft>
                      <a:spcPts val="0"/>
                    </a:spcAft>
                    <a:buClrTx/>
                    <a:buSzTx/>
                    <a:buFontTx/>
                    <a:buNone/>
                    <a:defRPr/>
                  </a:pPr>
                  <a:r>
                    <a:rPr kumimoji="0" lang="en-US" altLang="zh-CN" sz="600" b="1" i="0" u="none" strike="noStrike" kern="1200" cap="none" spc="0" normalizeH="0" baseline="0" noProof="0" dirty="0">
                      <a:ln>
                        <a:noFill/>
                      </a:ln>
                      <a:solidFill>
                        <a:prstClr val="white"/>
                      </a:solidFill>
                      <a:effectLst/>
                      <a:uLnTx/>
                      <a:uFillTx/>
                      <a:latin typeface="Arial" panose="020B0604020202020204" pitchFamily="34" charset="0"/>
                      <a:ea typeface="微软雅黑 Light" panose="020B0502040204020203" charset="-122"/>
                      <a:cs typeface="Arial" panose="020B0604020202020204" pitchFamily="34" charset="0"/>
                    </a:rPr>
                    <a:t>EAST CHINA NORMAL UNIVERSITY</a:t>
                  </a:r>
                  <a:endParaRPr kumimoji="0" lang="zh-CN" altLang="en-US" sz="600" b="1" i="0" u="none" strike="noStrike" kern="1200" cap="none" spc="0" normalizeH="0" baseline="0" noProof="0" dirty="0">
                    <a:ln>
                      <a:noFill/>
                    </a:ln>
                    <a:solidFill>
                      <a:prstClr val="white"/>
                    </a:solidFill>
                    <a:effectLst/>
                    <a:uLnTx/>
                    <a:uFillTx/>
                    <a:latin typeface="Arial" panose="020B0604020202020204" pitchFamily="34" charset="0"/>
                    <a:ea typeface="微软雅黑 Light" panose="020B0502040204020203" charset="-122"/>
                    <a:cs typeface="Arial" panose="020B0604020202020204" pitchFamily="34" charset="0"/>
                  </a:endParaRPr>
                </a:p>
              </p:txBody>
            </p:sp>
          </p:grpSp>
        </p:grpSp>
      </p:grpSp>
      <p:sp>
        <p:nvSpPr>
          <p:cNvPr id="2" name="文本框 1">
            <a:extLst>
              <a:ext uri="{FF2B5EF4-FFF2-40B4-BE49-F238E27FC236}">
                <a16:creationId xmlns:a16="http://schemas.microsoft.com/office/drawing/2014/main" id="{CB92DD4A-04DB-4021-A09E-272904B04E24}"/>
              </a:ext>
            </a:extLst>
          </p:cNvPr>
          <p:cNvSpPr txBox="1"/>
          <p:nvPr/>
        </p:nvSpPr>
        <p:spPr>
          <a:xfrm>
            <a:off x="1098644" y="1009434"/>
            <a:ext cx="10106168" cy="1015663"/>
          </a:xfrm>
          <a:prstGeom prst="rect">
            <a:avLst/>
          </a:prstGeom>
          <a:noFill/>
        </p:spPr>
        <p:txBody>
          <a:bodyPr wrap="square" rtlCol="0">
            <a:spAutoFit/>
          </a:bodyPr>
          <a:lstStyle/>
          <a:p>
            <a:pPr algn="just"/>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仓库活跃度反映的是项目在一段时间内</a:t>
            </a:r>
            <a:r>
              <a:rPr lang="zh-CN" altLang="en-US" sz="2000" b="1" dirty="0">
                <a:latin typeface="Times New Roman" panose="02020603050405020304" pitchFamily="18" charset="0"/>
                <a:ea typeface="宋体" panose="02010600030101010101" pitchFamily="2" charset="-122"/>
                <a:cs typeface="Times New Roman" panose="02020603050405020304" pitchFamily="18" charset="0"/>
              </a:rPr>
              <a:t>持续吸引参与、促进协作并产出有效贡献的能力</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。已有研究表明，单一指标（如 </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Star</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Fork</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）难以刻画真实活跃状态，需从</a:t>
            </a:r>
            <a:r>
              <a:rPr lang="zh-CN" altLang="en-US" sz="2000" b="1" dirty="0">
                <a:latin typeface="Times New Roman" panose="02020603050405020304" pitchFamily="18" charset="0"/>
                <a:ea typeface="宋体" panose="02010600030101010101" pitchFamily="2" charset="-122"/>
                <a:cs typeface="Times New Roman" panose="02020603050405020304" pitchFamily="18" charset="0"/>
              </a:rPr>
              <a:t>协作流程的多个阶段</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进行综合衡量。因此，本项目选取如下活动指标：</a:t>
            </a:r>
          </a:p>
        </p:txBody>
      </p:sp>
      <p:sp>
        <p:nvSpPr>
          <p:cNvPr id="14" name="文本框 13">
            <a:extLst>
              <a:ext uri="{FF2B5EF4-FFF2-40B4-BE49-F238E27FC236}">
                <a16:creationId xmlns:a16="http://schemas.microsoft.com/office/drawing/2014/main" id="{07839A6D-2A07-45D1-AF3E-A79D6228D4FF}"/>
              </a:ext>
            </a:extLst>
          </p:cNvPr>
          <p:cNvSpPr txBox="1"/>
          <p:nvPr/>
        </p:nvSpPr>
        <p:spPr>
          <a:xfrm>
            <a:off x="1098644" y="2342142"/>
            <a:ext cx="7629099" cy="2862322"/>
          </a:xfrm>
          <a:prstGeom prst="rect">
            <a:avLst/>
          </a:prstGeom>
          <a:noFill/>
        </p:spPr>
        <p:txBody>
          <a:bodyPr wrap="square">
            <a:spAutoFit/>
          </a:bodyPr>
          <a:lstStyle/>
          <a:p>
            <a:pPr>
              <a:buFont typeface="Arial" panose="020B0604020202020204" pitchFamily="34" charset="0"/>
              <a:buChar char="•"/>
            </a:pPr>
            <a:r>
              <a:rPr lang="en-US" altLang="zh-CN" sz="2000" b="1" dirty="0" err="1">
                <a:latin typeface="Times New Roman" panose="02020603050405020304" pitchFamily="18" charset="0"/>
                <a:ea typeface="宋体" panose="02010600030101010101" pitchFamily="2" charset="-122"/>
                <a:cs typeface="Times New Roman" panose="02020603050405020304" pitchFamily="18" charset="0"/>
              </a:rPr>
              <a:t>OpenIssue</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：需求与问题提出，反映用户关注度与反馈强度</a:t>
            </a:r>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a:p>
            <a:pPr>
              <a:buFont typeface="Arial" panose="020B0604020202020204" pitchFamily="34" charset="0"/>
              <a:buChar char="•"/>
            </a:pPr>
            <a:endParaRPr lang="zh-CN" altLang="en-US" sz="2000" dirty="0">
              <a:latin typeface="Times New Roman" panose="02020603050405020304" pitchFamily="18" charset="0"/>
              <a:ea typeface="宋体" panose="02010600030101010101" pitchFamily="2" charset="-122"/>
              <a:cs typeface="Times New Roman" panose="02020603050405020304" pitchFamily="18" charset="0"/>
            </a:endParaRPr>
          </a:p>
          <a:p>
            <a:pPr>
              <a:buFont typeface="Arial" panose="020B0604020202020204" pitchFamily="34" charset="0"/>
              <a:buChar char="•"/>
            </a:pPr>
            <a:r>
              <a:rPr lang="en-US" altLang="zh-CN" sz="2000" b="1" dirty="0" err="1">
                <a:latin typeface="Times New Roman" panose="02020603050405020304" pitchFamily="18" charset="0"/>
                <a:ea typeface="宋体" panose="02010600030101010101" pitchFamily="2" charset="-122"/>
                <a:cs typeface="Times New Roman" panose="02020603050405020304" pitchFamily="18" charset="0"/>
              </a:rPr>
              <a:t>IssueComment</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：问题讨论与互动深度，体现社区协作密度</a:t>
            </a:r>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a:p>
            <a:pPr>
              <a:buFont typeface="Arial" panose="020B0604020202020204" pitchFamily="34" charset="0"/>
              <a:buChar char="•"/>
            </a:pPr>
            <a:endParaRPr lang="zh-CN" altLang="en-US" sz="2000" dirty="0">
              <a:latin typeface="Times New Roman" panose="02020603050405020304" pitchFamily="18" charset="0"/>
              <a:ea typeface="宋体" panose="02010600030101010101" pitchFamily="2" charset="-122"/>
              <a:cs typeface="Times New Roman" panose="02020603050405020304" pitchFamily="18" charset="0"/>
            </a:endParaRPr>
          </a:p>
          <a:p>
            <a:pPr>
              <a:buFont typeface="Arial" panose="020B0604020202020204" pitchFamily="34" charset="0"/>
              <a:buChar char="•"/>
            </a:pPr>
            <a:r>
              <a:rPr lang="en-US" altLang="zh-CN" sz="2000" b="1" dirty="0" err="1">
                <a:latin typeface="Times New Roman" panose="02020603050405020304" pitchFamily="18" charset="0"/>
                <a:ea typeface="宋体" panose="02010600030101010101" pitchFamily="2" charset="-122"/>
                <a:cs typeface="Times New Roman" panose="02020603050405020304" pitchFamily="18" charset="0"/>
              </a:rPr>
              <a:t>OpenPR</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：代码贡献行为，反映开发活跃度与贡献意愿</a:t>
            </a:r>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a:p>
            <a:pPr>
              <a:buFont typeface="Arial" panose="020B0604020202020204" pitchFamily="34" charset="0"/>
              <a:buChar char="•"/>
            </a:pPr>
            <a:endParaRPr lang="zh-CN" altLang="en-US" sz="2000" dirty="0">
              <a:latin typeface="Times New Roman" panose="02020603050405020304" pitchFamily="18" charset="0"/>
              <a:ea typeface="宋体" panose="02010600030101010101" pitchFamily="2" charset="-122"/>
              <a:cs typeface="Times New Roman" panose="02020603050405020304" pitchFamily="18" charset="0"/>
            </a:endParaRPr>
          </a:p>
          <a:p>
            <a:pPr>
              <a:buFont typeface="Arial" panose="020B0604020202020204" pitchFamily="34" charset="0"/>
              <a:buChar char="•"/>
            </a:pPr>
            <a:r>
              <a:rPr lang="en-US" altLang="zh-CN" sz="2000" b="1" dirty="0" err="1">
                <a:latin typeface="Times New Roman" panose="02020603050405020304" pitchFamily="18" charset="0"/>
                <a:ea typeface="宋体" panose="02010600030101010101" pitchFamily="2" charset="-122"/>
                <a:cs typeface="Times New Roman" panose="02020603050405020304" pitchFamily="18" charset="0"/>
              </a:rPr>
              <a:t>PRReviewComment</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：代码审查与讨论，体现协作强度与工程规范</a:t>
            </a:r>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a:p>
            <a:pPr>
              <a:buFont typeface="Arial" panose="020B0604020202020204" pitchFamily="34" charset="0"/>
              <a:buChar char="•"/>
            </a:pPr>
            <a:endParaRPr lang="zh-CN" altLang="en-US" sz="2000" dirty="0">
              <a:latin typeface="Times New Roman" panose="02020603050405020304" pitchFamily="18" charset="0"/>
              <a:ea typeface="宋体" panose="02010600030101010101" pitchFamily="2" charset="-122"/>
              <a:cs typeface="Times New Roman" panose="02020603050405020304" pitchFamily="18" charset="0"/>
            </a:endParaRPr>
          </a:p>
          <a:p>
            <a:pPr>
              <a:buFont typeface="Arial" panose="020B0604020202020204" pitchFamily="34" charset="0"/>
              <a:buChar char="•"/>
            </a:pPr>
            <a:r>
              <a:rPr lang="en-US" altLang="zh-CN" sz="2000" b="1" dirty="0" err="1">
                <a:latin typeface="Times New Roman" panose="02020603050405020304" pitchFamily="18" charset="0"/>
                <a:ea typeface="宋体" panose="02010600030101010101" pitchFamily="2" charset="-122"/>
                <a:cs typeface="Times New Roman" panose="02020603050405020304" pitchFamily="18" charset="0"/>
              </a:rPr>
              <a:t>MergePR</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：有效代码合并，衡量真实产出与治理效率</a:t>
            </a:r>
          </a:p>
        </p:txBody>
      </p:sp>
      <p:sp>
        <p:nvSpPr>
          <p:cNvPr id="5" name="文本框 4">
            <a:extLst>
              <a:ext uri="{FF2B5EF4-FFF2-40B4-BE49-F238E27FC236}">
                <a16:creationId xmlns:a16="http://schemas.microsoft.com/office/drawing/2014/main" id="{82F7A8CF-6D15-4A16-B33F-20297EF1D4FD}"/>
              </a:ext>
            </a:extLst>
          </p:cNvPr>
          <p:cNvSpPr txBox="1"/>
          <p:nvPr/>
        </p:nvSpPr>
        <p:spPr>
          <a:xfrm>
            <a:off x="1160060" y="5525400"/>
            <a:ext cx="9580728" cy="830997"/>
          </a:xfrm>
          <a:prstGeom prst="rect">
            <a:avLst/>
          </a:prstGeom>
          <a:noFill/>
        </p:spPr>
        <p:txBody>
          <a:bodyPr wrap="square" rtlCol="0">
            <a:spAutoFit/>
          </a:bodyPr>
          <a:lstStyle/>
          <a:p>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所选指标</a:t>
            </a:r>
            <a:r>
              <a:rPr lang="zh-CN" altLang="en-US" sz="24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覆盖 “需求 → 讨论 → 贡献 → 审查 → 合并” </a:t>
            </a: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的完整开源协作生命周期，相较 </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Star / Fork </a:t>
            </a: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等静态指标，更贴近实际协作过程</a:t>
            </a:r>
          </a:p>
        </p:txBody>
      </p:sp>
    </p:spTree>
    <p:extLst>
      <p:ext uri="{BB962C8B-B14F-4D97-AF65-F5344CB8AC3E}">
        <p14:creationId xmlns:p14="http://schemas.microsoft.com/office/powerpoint/2010/main" val="13525630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a:extLst>
              <a:ext uri="{FF2B5EF4-FFF2-40B4-BE49-F238E27FC236}">
                <a16:creationId xmlns:a16="http://schemas.microsoft.com/office/drawing/2014/main" id="{899F4DDD-1079-42CF-9CBB-1621AC7EA09A}"/>
              </a:ext>
            </a:extLst>
          </p:cNvPr>
          <p:cNvGrpSpPr/>
          <p:nvPr/>
        </p:nvGrpSpPr>
        <p:grpSpPr>
          <a:xfrm>
            <a:off x="0" y="0"/>
            <a:ext cx="12192004" cy="734108"/>
            <a:chOff x="-281344" y="-71120"/>
            <a:chExt cx="12625748" cy="734108"/>
          </a:xfrm>
        </p:grpSpPr>
        <p:grpSp>
          <p:nvGrpSpPr>
            <p:cNvPr id="42" name="组合 3">
              <a:extLst>
                <a:ext uri="{FF2B5EF4-FFF2-40B4-BE49-F238E27FC236}">
                  <a16:creationId xmlns:a16="http://schemas.microsoft.com/office/drawing/2014/main" id="{5250F2BE-6A19-44C8-AB2C-DB3382FA4F26}"/>
                </a:ext>
              </a:extLst>
            </p:cNvPr>
            <p:cNvGrpSpPr/>
            <p:nvPr/>
          </p:nvGrpSpPr>
          <p:grpSpPr>
            <a:xfrm>
              <a:off x="-281344" y="-71120"/>
              <a:ext cx="12625748" cy="734108"/>
              <a:chOff x="-240704" y="246620"/>
              <a:chExt cx="3456385" cy="734108"/>
            </a:xfrm>
          </p:grpSpPr>
          <p:sp>
            <p:nvSpPr>
              <p:cNvPr id="48" name="矩形: 圆角 1">
                <a:extLst>
                  <a:ext uri="{FF2B5EF4-FFF2-40B4-BE49-F238E27FC236}">
                    <a16:creationId xmlns:a16="http://schemas.microsoft.com/office/drawing/2014/main" id="{189C7819-7CE4-4FD8-BA4F-02C461320292}"/>
                  </a:ext>
                </a:extLst>
              </p:cNvPr>
              <p:cNvSpPr/>
              <p:nvPr/>
            </p:nvSpPr>
            <p:spPr>
              <a:xfrm>
                <a:off x="-240704" y="246620"/>
                <a:ext cx="3456384" cy="734108"/>
              </a:xfrm>
              <a:prstGeom prst="rect">
                <a:avLst/>
              </a:prstGeom>
              <a:solidFill>
                <a:srgbClr val="9B0D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panose="020B0502040204020203"/>
                  <a:ea typeface="微软雅黑 Light" panose="020B0502040204020203" charset="-122"/>
                  <a:cs typeface="+mn-cs"/>
                </a:endParaRPr>
              </a:p>
            </p:txBody>
          </p:sp>
          <p:sp>
            <p:nvSpPr>
              <p:cNvPr id="49" name="文本占位符 3">
                <a:extLst>
                  <a:ext uri="{FF2B5EF4-FFF2-40B4-BE49-F238E27FC236}">
                    <a16:creationId xmlns:a16="http://schemas.microsoft.com/office/drawing/2014/main" id="{F12658D7-943F-4488-9A45-EC14798FDA64}"/>
                  </a:ext>
                </a:extLst>
              </p:cNvPr>
              <p:cNvSpPr txBox="1"/>
              <p:nvPr/>
            </p:nvSpPr>
            <p:spPr>
              <a:xfrm>
                <a:off x="-137012" y="310719"/>
                <a:ext cx="3352693" cy="605909"/>
              </a:xfrm>
              <a:prstGeom prst="roundRect">
                <a:avLst>
                  <a:gd name="adj" fmla="val 50000"/>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buNone/>
                  <a:defRPr/>
                </a:pPr>
                <a:r>
                  <a:rPr lang="zh-CN" altLang="en-US" b="1" dirty="0">
                    <a:solidFill>
                      <a:prstClr val="white"/>
                    </a:solidFill>
                    <a:latin typeface="微软雅黑" panose="020B0503020204020204" charset="-122"/>
                    <a:ea typeface="微软雅黑" panose="020B0503020204020204" charset="-122"/>
                  </a:rPr>
                  <a:t>活动状态评估指标权重确立</a:t>
                </a:r>
                <a:endParaRPr lang="en-GB" altLang="zh-CN" b="1" dirty="0">
                  <a:solidFill>
                    <a:prstClr val="white"/>
                  </a:solidFill>
                  <a:latin typeface="微软雅黑" panose="020B0503020204020204" charset="-122"/>
                  <a:ea typeface="微软雅黑" panose="020B0503020204020204" charset="-122"/>
                </a:endParaRPr>
              </a:p>
            </p:txBody>
          </p:sp>
        </p:grpSp>
        <p:grpSp>
          <p:nvGrpSpPr>
            <p:cNvPr id="43" name="组合 42">
              <a:extLst>
                <a:ext uri="{FF2B5EF4-FFF2-40B4-BE49-F238E27FC236}">
                  <a16:creationId xmlns:a16="http://schemas.microsoft.com/office/drawing/2014/main" id="{0880E399-06A7-4BB0-A1E1-9B68E6FC535C}"/>
                </a:ext>
              </a:extLst>
            </p:cNvPr>
            <p:cNvGrpSpPr/>
            <p:nvPr/>
          </p:nvGrpSpPr>
          <p:grpSpPr>
            <a:xfrm>
              <a:off x="9857491" y="42625"/>
              <a:ext cx="1986777" cy="547776"/>
              <a:chOff x="3359696" y="637245"/>
              <a:chExt cx="6243070" cy="1721284"/>
            </a:xfrm>
          </p:grpSpPr>
          <p:pic>
            <p:nvPicPr>
              <p:cNvPr id="44" name="图片 43">
                <a:extLst>
                  <a:ext uri="{FF2B5EF4-FFF2-40B4-BE49-F238E27FC236}">
                    <a16:creationId xmlns:a16="http://schemas.microsoft.com/office/drawing/2014/main" id="{EC1B7ACE-F066-4261-ACD9-15FE58E1B97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59696" y="637245"/>
                <a:ext cx="1643882" cy="1643882"/>
              </a:xfrm>
              <a:prstGeom prst="rect">
                <a:avLst/>
              </a:prstGeom>
            </p:spPr>
          </p:pic>
          <p:grpSp>
            <p:nvGrpSpPr>
              <p:cNvPr id="45" name="组合 44">
                <a:extLst>
                  <a:ext uri="{FF2B5EF4-FFF2-40B4-BE49-F238E27FC236}">
                    <a16:creationId xmlns:a16="http://schemas.microsoft.com/office/drawing/2014/main" id="{98FCEE37-FADE-4DD0-BC9B-6B2DD647107C}"/>
                  </a:ext>
                </a:extLst>
              </p:cNvPr>
              <p:cNvGrpSpPr/>
              <p:nvPr/>
            </p:nvGrpSpPr>
            <p:grpSpPr>
              <a:xfrm>
                <a:off x="4897074" y="920899"/>
                <a:ext cx="4705692" cy="1437630"/>
                <a:chOff x="4971863" y="777003"/>
                <a:chExt cx="4705692" cy="1437630"/>
              </a:xfrm>
            </p:grpSpPr>
            <p:pic>
              <p:nvPicPr>
                <p:cNvPr id="46" name="图片 45">
                  <a:extLst>
                    <a:ext uri="{FF2B5EF4-FFF2-40B4-BE49-F238E27FC236}">
                      <a16:creationId xmlns:a16="http://schemas.microsoft.com/office/drawing/2014/main" id="{E8B47AC1-664F-4D92-91FB-FE0F1D6B7BC8}"/>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40000" contrast="-40000"/>
                          </a14:imgEffect>
                          <a14:imgEffect>
                            <a14:sharpenSoften amount="50000"/>
                          </a14:imgEffect>
                        </a14:imgLayer>
                      </a14:imgProps>
                    </a:ext>
                    <a:ext uri="{28A0092B-C50C-407E-A947-70E740481C1C}">
                      <a14:useLocalDpi xmlns:a14="http://schemas.microsoft.com/office/drawing/2010/main" val="0"/>
                    </a:ext>
                  </a:extLst>
                </a:blip>
                <a:srcRect l="9740" t="53878" r="8864" b="27627"/>
                <a:stretch>
                  <a:fillRect/>
                </a:stretch>
              </p:blipFill>
              <p:spPr>
                <a:xfrm>
                  <a:off x="5266864" y="777003"/>
                  <a:ext cx="4108883" cy="821319"/>
                </a:xfrm>
                <a:prstGeom prst="rect">
                  <a:avLst/>
                </a:prstGeom>
              </p:spPr>
            </p:pic>
            <p:sp>
              <p:nvSpPr>
                <p:cNvPr id="47" name="文本框 46">
                  <a:extLst>
                    <a:ext uri="{FF2B5EF4-FFF2-40B4-BE49-F238E27FC236}">
                      <a16:creationId xmlns:a16="http://schemas.microsoft.com/office/drawing/2014/main" id="{774EC7DF-F1AA-4D20-9552-4C4DF4347C69}"/>
                    </a:ext>
                  </a:extLst>
                </p:cNvPr>
                <p:cNvSpPr txBox="1"/>
                <p:nvPr/>
              </p:nvSpPr>
              <p:spPr>
                <a:xfrm>
                  <a:off x="4971863" y="1586601"/>
                  <a:ext cx="4705692" cy="628032"/>
                </a:xfrm>
                <a:prstGeom prst="rect">
                  <a:avLst/>
                </a:prstGeom>
                <a:noFill/>
              </p:spPr>
              <p:txBody>
                <a:bodyPr wrap="none" rtlCol="0">
                  <a:spAutoFit/>
                </a:bodyPr>
                <a:lstStyle/>
                <a:p>
                  <a:pPr marL="0" marR="0" lvl="0" indent="0" algn="l" defTabSz="914400" rtl="0" eaLnBrk="1" fontAlgn="auto" latinLnBrk="0" hangingPunct="1">
                    <a:lnSpc>
                      <a:spcPct val="130000"/>
                    </a:lnSpc>
                    <a:spcBef>
                      <a:spcPts val="0"/>
                    </a:spcBef>
                    <a:spcAft>
                      <a:spcPts val="0"/>
                    </a:spcAft>
                    <a:buClrTx/>
                    <a:buSzTx/>
                    <a:buFontTx/>
                    <a:buNone/>
                    <a:defRPr/>
                  </a:pPr>
                  <a:r>
                    <a:rPr kumimoji="0" lang="en-US" altLang="zh-CN" sz="600" b="1" i="0" u="none" strike="noStrike" kern="1200" cap="none" spc="0" normalizeH="0" baseline="0" noProof="0" dirty="0">
                      <a:ln>
                        <a:noFill/>
                      </a:ln>
                      <a:solidFill>
                        <a:prstClr val="white"/>
                      </a:solidFill>
                      <a:effectLst/>
                      <a:uLnTx/>
                      <a:uFillTx/>
                      <a:latin typeface="Arial" panose="020B0604020202020204" pitchFamily="34" charset="0"/>
                      <a:ea typeface="微软雅黑 Light" panose="020B0502040204020203" charset="-122"/>
                      <a:cs typeface="Arial" panose="020B0604020202020204" pitchFamily="34" charset="0"/>
                    </a:rPr>
                    <a:t>EAST CHINA NORMAL UNIVERSITY</a:t>
                  </a:r>
                  <a:endParaRPr kumimoji="0" lang="zh-CN" altLang="en-US" sz="600" b="1" i="0" u="none" strike="noStrike" kern="1200" cap="none" spc="0" normalizeH="0" baseline="0" noProof="0" dirty="0">
                    <a:ln>
                      <a:noFill/>
                    </a:ln>
                    <a:solidFill>
                      <a:prstClr val="white"/>
                    </a:solidFill>
                    <a:effectLst/>
                    <a:uLnTx/>
                    <a:uFillTx/>
                    <a:latin typeface="Arial" panose="020B0604020202020204" pitchFamily="34" charset="0"/>
                    <a:ea typeface="微软雅黑 Light" panose="020B0502040204020203" charset="-122"/>
                    <a:cs typeface="Arial" panose="020B0604020202020204" pitchFamily="34" charset="0"/>
                  </a:endParaRPr>
                </a:p>
              </p:txBody>
            </p:sp>
          </p:grpSp>
        </p:grpSp>
      </p:grpSp>
      <p:sp>
        <p:nvSpPr>
          <p:cNvPr id="2" name="文本框 1">
            <a:extLst>
              <a:ext uri="{FF2B5EF4-FFF2-40B4-BE49-F238E27FC236}">
                <a16:creationId xmlns:a16="http://schemas.microsoft.com/office/drawing/2014/main" id="{CB92DD4A-04DB-4021-A09E-272904B04E24}"/>
              </a:ext>
            </a:extLst>
          </p:cNvPr>
          <p:cNvSpPr txBox="1"/>
          <p:nvPr/>
        </p:nvSpPr>
        <p:spPr>
          <a:xfrm>
            <a:off x="1098644" y="1009434"/>
            <a:ext cx="10215350" cy="707886"/>
          </a:xfrm>
          <a:prstGeom prst="rect">
            <a:avLst/>
          </a:prstGeom>
          <a:noFill/>
        </p:spPr>
        <p:txBody>
          <a:bodyPr wrap="square" rtlCol="0">
            <a:spAutoFit/>
          </a:bodyPr>
          <a:lstStyle/>
          <a:p>
            <a:pPr algn="just"/>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仓库活跃度属于综合性评价指标，不存在可直接观测的真实权重。因此，本项目利用开源专家王伟老师等人以及</a:t>
            </a:r>
            <a:r>
              <a:rPr lang="en-US" altLang="zh-CN" sz="2000" dirty="0" err="1">
                <a:latin typeface="Times New Roman" panose="02020603050405020304" pitchFamily="18" charset="0"/>
                <a:ea typeface="宋体" panose="02010600030101010101" pitchFamily="2" charset="-122"/>
                <a:cs typeface="Times New Roman" panose="02020603050405020304" pitchFamily="18" charset="0"/>
              </a:rPr>
              <a:t>OpenDigger</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创始人</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Frank</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对活动指标的权重作为最终权重。</a:t>
            </a:r>
          </a:p>
        </p:txBody>
      </p:sp>
      <p:graphicFrame>
        <p:nvGraphicFramePr>
          <p:cNvPr id="6" name="表格 5">
            <a:extLst>
              <a:ext uri="{FF2B5EF4-FFF2-40B4-BE49-F238E27FC236}">
                <a16:creationId xmlns:a16="http://schemas.microsoft.com/office/drawing/2014/main" id="{CA2575E0-C952-4FD2-B480-1849311E7622}"/>
              </a:ext>
            </a:extLst>
          </p:cNvPr>
          <p:cNvGraphicFramePr>
            <a:graphicFrameLocks noGrp="1"/>
          </p:cNvGraphicFramePr>
          <p:nvPr>
            <p:extLst>
              <p:ext uri="{D42A27DB-BD31-4B8C-83A1-F6EECF244321}">
                <p14:modId xmlns:p14="http://schemas.microsoft.com/office/powerpoint/2010/main" val="24338284"/>
              </p:ext>
            </p:extLst>
          </p:nvPr>
        </p:nvGraphicFramePr>
        <p:xfrm>
          <a:off x="1125111" y="1990237"/>
          <a:ext cx="10188882" cy="731520"/>
        </p:xfrm>
        <a:graphic>
          <a:graphicData uri="http://schemas.openxmlformats.org/drawingml/2006/table">
            <a:tbl>
              <a:tblPr/>
              <a:tblGrid>
                <a:gridCol w="1698147">
                  <a:extLst>
                    <a:ext uri="{9D8B030D-6E8A-4147-A177-3AD203B41FA5}">
                      <a16:colId xmlns:a16="http://schemas.microsoft.com/office/drawing/2014/main" val="3642011179"/>
                    </a:ext>
                  </a:extLst>
                </a:gridCol>
                <a:gridCol w="1698147">
                  <a:extLst>
                    <a:ext uri="{9D8B030D-6E8A-4147-A177-3AD203B41FA5}">
                      <a16:colId xmlns:a16="http://schemas.microsoft.com/office/drawing/2014/main" val="2826445907"/>
                    </a:ext>
                  </a:extLst>
                </a:gridCol>
                <a:gridCol w="1698147">
                  <a:extLst>
                    <a:ext uri="{9D8B030D-6E8A-4147-A177-3AD203B41FA5}">
                      <a16:colId xmlns:a16="http://schemas.microsoft.com/office/drawing/2014/main" val="4011055213"/>
                    </a:ext>
                  </a:extLst>
                </a:gridCol>
                <a:gridCol w="1194545">
                  <a:extLst>
                    <a:ext uri="{9D8B030D-6E8A-4147-A177-3AD203B41FA5}">
                      <a16:colId xmlns:a16="http://schemas.microsoft.com/office/drawing/2014/main" val="2700194904"/>
                    </a:ext>
                  </a:extLst>
                </a:gridCol>
                <a:gridCol w="2201749">
                  <a:extLst>
                    <a:ext uri="{9D8B030D-6E8A-4147-A177-3AD203B41FA5}">
                      <a16:colId xmlns:a16="http://schemas.microsoft.com/office/drawing/2014/main" val="4037605909"/>
                    </a:ext>
                  </a:extLst>
                </a:gridCol>
                <a:gridCol w="1698147">
                  <a:extLst>
                    <a:ext uri="{9D8B030D-6E8A-4147-A177-3AD203B41FA5}">
                      <a16:colId xmlns:a16="http://schemas.microsoft.com/office/drawing/2014/main" val="2807443435"/>
                    </a:ext>
                  </a:extLst>
                </a:gridCol>
              </a:tblGrid>
              <a:tr h="353943">
                <a:tc>
                  <a:txBody>
                    <a:bodyPr/>
                    <a:lstStyle/>
                    <a:p>
                      <a:pPr algn="ctr"/>
                      <a:r>
                        <a:rPr lang="zh-CN" altLang="en-US"/>
                        <a:t>指标</a:t>
                      </a:r>
                    </a:p>
                  </a:txBody>
                  <a:tcPr anchor="ctr">
                    <a:lnL>
                      <a:noFill/>
                    </a:lnL>
                    <a:lnR>
                      <a:noFill/>
                    </a:lnR>
                    <a:lnT>
                      <a:noFill/>
                    </a:lnT>
                    <a:lnB>
                      <a:noFill/>
                    </a:lnB>
                    <a:solidFill>
                      <a:schemeClr val="accent5">
                        <a:lumMod val="40000"/>
                        <a:lumOff val="60000"/>
                      </a:schemeClr>
                    </a:solidFill>
                  </a:tcPr>
                </a:tc>
                <a:tc>
                  <a:txBody>
                    <a:bodyPr/>
                    <a:lstStyle/>
                    <a:p>
                      <a:pPr algn="ctr"/>
                      <a:r>
                        <a:rPr lang="en-US"/>
                        <a:t>OpenIssue</a:t>
                      </a:r>
                    </a:p>
                  </a:txBody>
                  <a:tcPr anchor="ctr">
                    <a:lnL>
                      <a:noFill/>
                    </a:lnL>
                    <a:lnR>
                      <a:noFill/>
                    </a:lnR>
                    <a:lnT>
                      <a:noFill/>
                    </a:lnT>
                    <a:lnB>
                      <a:noFill/>
                    </a:lnB>
                    <a:solidFill>
                      <a:schemeClr val="accent5">
                        <a:lumMod val="40000"/>
                        <a:lumOff val="60000"/>
                      </a:schemeClr>
                    </a:solidFill>
                  </a:tcPr>
                </a:tc>
                <a:tc>
                  <a:txBody>
                    <a:bodyPr/>
                    <a:lstStyle/>
                    <a:p>
                      <a:pPr algn="ctr"/>
                      <a:r>
                        <a:rPr lang="en-US"/>
                        <a:t>IssueComment</a:t>
                      </a:r>
                    </a:p>
                  </a:txBody>
                  <a:tcPr anchor="ctr">
                    <a:lnL>
                      <a:noFill/>
                    </a:lnL>
                    <a:lnR>
                      <a:noFill/>
                    </a:lnR>
                    <a:lnT>
                      <a:noFill/>
                    </a:lnT>
                    <a:lnB>
                      <a:noFill/>
                    </a:lnB>
                    <a:solidFill>
                      <a:schemeClr val="accent5">
                        <a:lumMod val="40000"/>
                        <a:lumOff val="60000"/>
                      </a:schemeClr>
                    </a:solidFill>
                  </a:tcPr>
                </a:tc>
                <a:tc>
                  <a:txBody>
                    <a:bodyPr/>
                    <a:lstStyle/>
                    <a:p>
                      <a:pPr algn="ctr"/>
                      <a:r>
                        <a:rPr lang="en-US"/>
                        <a:t>OpenPR</a:t>
                      </a:r>
                    </a:p>
                  </a:txBody>
                  <a:tcPr anchor="ctr">
                    <a:lnL>
                      <a:noFill/>
                    </a:lnL>
                    <a:lnR>
                      <a:noFill/>
                    </a:lnR>
                    <a:lnT>
                      <a:noFill/>
                    </a:lnT>
                    <a:lnB>
                      <a:noFill/>
                    </a:lnB>
                    <a:solidFill>
                      <a:schemeClr val="accent5">
                        <a:lumMod val="40000"/>
                        <a:lumOff val="60000"/>
                      </a:schemeClr>
                    </a:solidFill>
                  </a:tcPr>
                </a:tc>
                <a:tc>
                  <a:txBody>
                    <a:bodyPr/>
                    <a:lstStyle/>
                    <a:p>
                      <a:pPr algn="ctr"/>
                      <a:r>
                        <a:rPr lang="en-US" dirty="0" err="1"/>
                        <a:t>PRReviewComment</a:t>
                      </a:r>
                      <a:endParaRPr lang="en-US" dirty="0"/>
                    </a:p>
                  </a:txBody>
                  <a:tcPr anchor="ctr">
                    <a:lnL>
                      <a:noFill/>
                    </a:lnL>
                    <a:lnR>
                      <a:noFill/>
                    </a:lnR>
                    <a:lnT>
                      <a:noFill/>
                    </a:lnT>
                    <a:lnB>
                      <a:noFill/>
                    </a:lnB>
                    <a:solidFill>
                      <a:schemeClr val="accent5">
                        <a:lumMod val="40000"/>
                        <a:lumOff val="60000"/>
                      </a:schemeClr>
                    </a:solidFill>
                  </a:tcPr>
                </a:tc>
                <a:tc>
                  <a:txBody>
                    <a:bodyPr/>
                    <a:lstStyle/>
                    <a:p>
                      <a:pPr algn="ctr"/>
                      <a:r>
                        <a:rPr lang="en-US"/>
                        <a:t>MergePR</a:t>
                      </a:r>
                    </a:p>
                  </a:txBody>
                  <a:tcPr anchor="ctr">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4012769699"/>
                  </a:ext>
                </a:extLst>
              </a:tr>
              <a:tr h="353943">
                <a:tc>
                  <a:txBody>
                    <a:bodyPr/>
                    <a:lstStyle/>
                    <a:p>
                      <a:pPr algn="ctr"/>
                      <a:r>
                        <a:rPr lang="zh-CN" altLang="en-US"/>
                        <a:t>权重</a:t>
                      </a:r>
                    </a:p>
                  </a:txBody>
                  <a:tcPr anchor="ctr">
                    <a:lnL>
                      <a:noFill/>
                    </a:lnL>
                    <a:lnR>
                      <a:noFill/>
                    </a:lnR>
                    <a:lnT>
                      <a:noFill/>
                    </a:lnT>
                    <a:lnB>
                      <a:noFill/>
                    </a:lnB>
                    <a:solidFill>
                      <a:schemeClr val="accent5">
                        <a:lumMod val="40000"/>
                        <a:lumOff val="60000"/>
                      </a:schemeClr>
                    </a:solidFill>
                  </a:tcPr>
                </a:tc>
                <a:tc>
                  <a:txBody>
                    <a:bodyPr/>
                    <a:lstStyle/>
                    <a:p>
                      <a:pPr algn="ctr"/>
                      <a:r>
                        <a:rPr lang="en-US" altLang="zh-CN"/>
                        <a:t>2.22</a:t>
                      </a:r>
                    </a:p>
                  </a:txBody>
                  <a:tcPr anchor="ctr">
                    <a:lnL>
                      <a:noFill/>
                    </a:lnL>
                    <a:lnR>
                      <a:noFill/>
                    </a:lnR>
                    <a:lnT>
                      <a:noFill/>
                    </a:lnT>
                    <a:lnB>
                      <a:noFill/>
                    </a:lnB>
                    <a:solidFill>
                      <a:schemeClr val="accent5">
                        <a:lumMod val="40000"/>
                        <a:lumOff val="60000"/>
                      </a:schemeClr>
                    </a:solidFill>
                  </a:tcPr>
                </a:tc>
                <a:tc>
                  <a:txBody>
                    <a:bodyPr/>
                    <a:lstStyle/>
                    <a:p>
                      <a:pPr algn="ctr"/>
                      <a:r>
                        <a:rPr lang="en-US" altLang="zh-CN"/>
                        <a:t>0.53</a:t>
                      </a:r>
                    </a:p>
                  </a:txBody>
                  <a:tcPr anchor="ctr">
                    <a:lnL>
                      <a:noFill/>
                    </a:lnL>
                    <a:lnR>
                      <a:noFill/>
                    </a:lnR>
                    <a:lnT>
                      <a:noFill/>
                    </a:lnT>
                    <a:lnB>
                      <a:noFill/>
                    </a:lnB>
                    <a:solidFill>
                      <a:schemeClr val="accent5">
                        <a:lumMod val="40000"/>
                        <a:lumOff val="60000"/>
                      </a:schemeClr>
                    </a:solidFill>
                  </a:tcPr>
                </a:tc>
                <a:tc>
                  <a:txBody>
                    <a:bodyPr/>
                    <a:lstStyle/>
                    <a:p>
                      <a:pPr algn="ctr"/>
                      <a:r>
                        <a:rPr lang="en-US" altLang="zh-CN" b="0" dirty="0"/>
                        <a:t>4.07</a:t>
                      </a:r>
                      <a:endParaRPr lang="zh-CN" altLang="en-US" b="0" dirty="0"/>
                    </a:p>
                  </a:txBody>
                  <a:tcPr anchor="ctr">
                    <a:lnL>
                      <a:noFill/>
                    </a:lnL>
                    <a:lnR>
                      <a:noFill/>
                    </a:lnR>
                    <a:lnT>
                      <a:noFill/>
                    </a:lnT>
                    <a:lnB>
                      <a:noFill/>
                    </a:lnB>
                    <a:solidFill>
                      <a:schemeClr val="accent5">
                        <a:lumMod val="40000"/>
                        <a:lumOff val="60000"/>
                      </a:schemeClr>
                    </a:solidFill>
                  </a:tcPr>
                </a:tc>
                <a:tc>
                  <a:txBody>
                    <a:bodyPr/>
                    <a:lstStyle/>
                    <a:p>
                      <a:pPr algn="ctr"/>
                      <a:r>
                        <a:rPr lang="en-US" altLang="zh-CN" dirty="0"/>
                        <a:t>0.74</a:t>
                      </a:r>
                    </a:p>
                  </a:txBody>
                  <a:tcPr anchor="ctr">
                    <a:lnL>
                      <a:noFill/>
                    </a:lnL>
                    <a:lnR>
                      <a:noFill/>
                    </a:lnR>
                    <a:lnT>
                      <a:noFill/>
                    </a:lnT>
                    <a:lnB>
                      <a:noFill/>
                    </a:lnB>
                    <a:solidFill>
                      <a:schemeClr val="accent5">
                        <a:lumMod val="40000"/>
                        <a:lumOff val="60000"/>
                      </a:schemeClr>
                    </a:solidFill>
                  </a:tcPr>
                </a:tc>
                <a:tc>
                  <a:txBody>
                    <a:bodyPr/>
                    <a:lstStyle/>
                    <a:p>
                      <a:pPr algn="ctr"/>
                      <a:r>
                        <a:rPr lang="en-US" altLang="zh-CN" b="0" dirty="0"/>
                        <a:t>2.03</a:t>
                      </a:r>
                      <a:endParaRPr lang="zh-CN" altLang="en-US" b="0" dirty="0"/>
                    </a:p>
                  </a:txBody>
                  <a:tcPr anchor="ctr">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2522732841"/>
                  </a:ext>
                </a:extLst>
              </a:tr>
            </a:tbl>
          </a:graphicData>
        </a:graphic>
      </p:graphicFrame>
      <p:sp>
        <p:nvSpPr>
          <p:cNvPr id="10" name="文本框 9">
            <a:extLst>
              <a:ext uri="{FF2B5EF4-FFF2-40B4-BE49-F238E27FC236}">
                <a16:creationId xmlns:a16="http://schemas.microsoft.com/office/drawing/2014/main" id="{43B764B4-B72A-44A1-AFEC-B5044641AC04}"/>
              </a:ext>
            </a:extLst>
          </p:cNvPr>
          <p:cNvSpPr txBox="1"/>
          <p:nvPr/>
        </p:nvSpPr>
        <p:spPr>
          <a:xfrm>
            <a:off x="1029576" y="3179929"/>
            <a:ext cx="10284417" cy="3016210"/>
          </a:xfrm>
          <a:prstGeom prst="rect">
            <a:avLst/>
          </a:prstGeom>
          <a:noFill/>
        </p:spPr>
        <p:txBody>
          <a:bodyPr wrap="square" rtlCol="0">
            <a:spAutoFit/>
          </a:bodyPr>
          <a:lstStyle/>
          <a:p>
            <a:pPr algn="just"/>
            <a:r>
              <a:rPr lang="zh-CN" altLang="en-US" sz="28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指标权重解析</a:t>
            </a:r>
            <a:endParaRPr lang="en-US" altLang="zh-CN" sz="28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a:p>
            <a:pPr algn="just"/>
            <a:endParaRPr lang="en-US" altLang="zh-CN" b="1" dirty="0">
              <a:latin typeface="Times New Roman" panose="02020603050405020304" pitchFamily="18" charset="0"/>
              <a:ea typeface="宋体" panose="02010600030101010101" pitchFamily="2" charset="-122"/>
              <a:cs typeface="Times New Roman" panose="02020603050405020304" pitchFamily="18" charset="0"/>
            </a:endParaRPr>
          </a:p>
          <a:p>
            <a:pPr algn="just"/>
            <a:r>
              <a:rPr lang="zh-CN" altLang="en-US" b="1" dirty="0">
                <a:latin typeface="Times New Roman" panose="02020603050405020304" pitchFamily="18" charset="0"/>
                <a:ea typeface="宋体" panose="02010600030101010101" pitchFamily="2" charset="-122"/>
                <a:cs typeface="Times New Roman" panose="02020603050405020304" pitchFamily="18" charset="0"/>
              </a:rPr>
              <a:t>代码贡献为核心（</a:t>
            </a:r>
            <a:r>
              <a:rPr lang="en-US" altLang="zh-CN" b="1" dirty="0" err="1">
                <a:latin typeface="Times New Roman" panose="02020603050405020304" pitchFamily="18" charset="0"/>
                <a:ea typeface="宋体" panose="02010600030101010101" pitchFamily="2" charset="-122"/>
                <a:cs typeface="Times New Roman" panose="02020603050405020304" pitchFamily="18" charset="0"/>
              </a:rPr>
              <a:t>OpenPR</a:t>
            </a:r>
            <a:r>
              <a:rPr lang="en-US" altLang="zh-CN" b="1" dirty="0">
                <a:latin typeface="Times New Roman" panose="02020603050405020304" pitchFamily="18" charset="0"/>
                <a:ea typeface="宋体" panose="02010600030101010101" pitchFamily="2" charset="-122"/>
                <a:cs typeface="Times New Roman" panose="02020603050405020304" pitchFamily="18" charset="0"/>
              </a:rPr>
              <a:t> / </a:t>
            </a:r>
            <a:r>
              <a:rPr lang="en-US" altLang="zh-CN" b="1" dirty="0" err="1">
                <a:latin typeface="Times New Roman" panose="02020603050405020304" pitchFamily="18" charset="0"/>
                <a:ea typeface="宋体" panose="02010600030101010101" pitchFamily="2" charset="-122"/>
                <a:cs typeface="Times New Roman" panose="02020603050405020304" pitchFamily="18" charset="0"/>
              </a:rPr>
              <a:t>MergePR</a:t>
            </a:r>
            <a:r>
              <a:rPr lang="zh-CN" altLang="en-US" b="1" dirty="0">
                <a:latin typeface="Times New Roman" panose="02020603050405020304" pitchFamily="18" charset="0"/>
                <a:ea typeface="宋体" panose="02010600030101010101" pitchFamily="2" charset="-122"/>
                <a:cs typeface="Times New Roman" panose="02020603050405020304" pitchFamily="18" charset="0"/>
              </a:rPr>
              <a:t>）：</a:t>
            </a:r>
            <a:r>
              <a:rPr lang="zh-CN" altLang="en-US" dirty="0">
                <a:latin typeface="Times New Roman" panose="02020603050405020304" pitchFamily="18" charset="0"/>
                <a:ea typeface="宋体" panose="02010600030101010101" pitchFamily="2" charset="-122"/>
                <a:cs typeface="Times New Roman" panose="02020603050405020304" pitchFamily="18" charset="0"/>
              </a:rPr>
              <a:t>突出高成本、可落地的开发行为，区分“尝试贡献”与“实际产出”</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algn="just"/>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a:p>
            <a:pPr algn="just"/>
            <a:r>
              <a:rPr lang="zh-CN" altLang="en-US" b="1" dirty="0">
                <a:latin typeface="Times New Roman" panose="02020603050405020304" pitchFamily="18" charset="0"/>
                <a:ea typeface="宋体" panose="02010600030101010101" pitchFamily="2" charset="-122"/>
                <a:cs typeface="Times New Roman" panose="02020603050405020304" pitchFamily="18" charset="0"/>
              </a:rPr>
              <a:t>需求信号为前置（</a:t>
            </a:r>
            <a:r>
              <a:rPr lang="en-US" altLang="zh-CN" b="1" dirty="0" err="1">
                <a:latin typeface="Times New Roman" panose="02020603050405020304" pitchFamily="18" charset="0"/>
                <a:ea typeface="宋体" panose="02010600030101010101" pitchFamily="2" charset="-122"/>
                <a:cs typeface="Times New Roman" panose="02020603050405020304" pitchFamily="18" charset="0"/>
              </a:rPr>
              <a:t>OpenIssue</a:t>
            </a:r>
            <a:r>
              <a:rPr lang="zh-CN" altLang="en-US" b="1" dirty="0">
                <a:latin typeface="Times New Roman" panose="02020603050405020304" pitchFamily="18" charset="0"/>
                <a:ea typeface="宋体" panose="02010600030101010101" pitchFamily="2" charset="-122"/>
                <a:cs typeface="Times New Roman" panose="02020603050405020304" pitchFamily="18" charset="0"/>
              </a:rPr>
              <a:t>）：</a:t>
            </a:r>
            <a:r>
              <a:rPr lang="zh-CN" altLang="en-US" dirty="0">
                <a:latin typeface="Times New Roman" panose="02020603050405020304" pitchFamily="18" charset="0"/>
                <a:ea typeface="宋体" panose="02010600030101010101" pitchFamily="2" charset="-122"/>
                <a:cs typeface="Times New Roman" panose="02020603050405020304" pitchFamily="18" charset="0"/>
              </a:rPr>
              <a:t>反映项目被持续使用与关注，但权重低于代码层面行为</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algn="just"/>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a:p>
            <a:pPr algn="just"/>
            <a:r>
              <a:rPr lang="zh-CN" altLang="en-US" b="1" dirty="0">
                <a:latin typeface="Times New Roman" panose="02020603050405020304" pitchFamily="18" charset="0"/>
                <a:ea typeface="宋体" panose="02010600030101010101" pitchFamily="2" charset="-122"/>
                <a:cs typeface="Times New Roman" panose="02020603050405020304" pitchFamily="18" charset="0"/>
              </a:rPr>
              <a:t>讨论与审查为辅助（</a:t>
            </a:r>
            <a:r>
              <a:rPr lang="en-US" altLang="zh-CN" b="1" dirty="0" err="1">
                <a:latin typeface="Times New Roman" panose="02020603050405020304" pitchFamily="18" charset="0"/>
                <a:ea typeface="宋体" panose="02010600030101010101" pitchFamily="2" charset="-122"/>
                <a:cs typeface="Times New Roman" panose="02020603050405020304" pitchFamily="18" charset="0"/>
              </a:rPr>
              <a:t>IssueComment</a:t>
            </a:r>
            <a:r>
              <a:rPr lang="en-US" altLang="zh-CN" b="1" dirty="0">
                <a:latin typeface="Times New Roman" panose="02020603050405020304" pitchFamily="18" charset="0"/>
                <a:ea typeface="宋体" panose="02010600030101010101" pitchFamily="2" charset="-122"/>
                <a:cs typeface="Times New Roman" panose="02020603050405020304" pitchFamily="18" charset="0"/>
              </a:rPr>
              <a:t> / </a:t>
            </a:r>
            <a:r>
              <a:rPr lang="en-US" altLang="zh-CN" b="1" dirty="0" err="1">
                <a:latin typeface="Times New Roman" panose="02020603050405020304" pitchFamily="18" charset="0"/>
                <a:ea typeface="宋体" panose="02010600030101010101" pitchFamily="2" charset="-122"/>
                <a:cs typeface="Times New Roman" panose="02020603050405020304" pitchFamily="18" charset="0"/>
              </a:rPr>
              <a:t>PRReviewComment</a:t>
            </a:r>
            <a:r>
              <a:rPr lang="zh-CN" altLang="en-US" b="1" dirty="0">
                <a:latin typeface="Times New Roman" panose="02020603050405020304" pitchFamily="18" charset="0"/>
                <a:ea typeface="宋体" panose="02010600030101010101" pitchFamily="2" charset="-122"/>
                <a:cs typeface="Times New Roman" panose="02020603050405020304" pitchFamily="18" charset="0"/>
              </a:rPr>
              <a:t>）：</a:t>
            </a:r>
            <a:r>
              <a:rPr lang="zh-CN" altLang="en-US" dirty="0">
                <a:latin typeface="Times New Roman" panose="02020603050405020304" pitchFamily="18" charset="0"/>
                <a:ea typeface="宋体" panose="02010600030101010101" pitchFamily="2" charset="-122"/>
                <a:cs typeface="Times New Roman" panose="02020603050405020304" pitchFamily="18" charset="0"/>
              </a:rPr>
              <a:t>表征协作质量，但不直接产生功能变更，避免被非有效互动放大影响</a:t>
            </a:r>
          </a:p>
          <a:p>
            <a:pPr algn="just"/>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9846119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a:extLst>
              <a:ext uri="{FF2B5EF4-FFF2-40B4-BE49-F238E27FC236}">
                <a16:creationId xmlns:a16="http://schemas.microsoft.com/office/drawing/2014/main" id="{899F4DDD-1079-42CF-9CBB-1621AC7EA09A}"/>
              </a:ext>
            </a:extLst>
          </p:cNvPr>
          <p:cNvGrpSpPr/>
          <p:nvPr/>
        </p:nvGrpSpPr>
        <p:grpSpPr>
          <a:xfrm>
            <a:off x="0" y="0"/>
            <a:ext cx="12192004" cy="734108"/>
            <a:chOff x="-281344" y="-71120"/>
            <a:chExt cx="12625748" cy="734108"/>
          </a:xfrm>
        </p:grpSpPr>
        <p:grpSp>
          <p:nvGrpSpPr>
            <p:cNvPr id="42" name="组合 3">
              <a:extLst>
                <a:ext uri="{FF2B5EF4-FFF2-40B4-BE49-F238E27FC236}">
                  <a16:creationId xmlns:a16="http://schemas.microsoft.com/office/drawing/2014/main" id="{5250F2BE-6A19-44C8-AB2C-DB3382FA4F26}"/>
                </a:ext>
              </a:extLst>
            </p:cNvPr>
            <p:cNvGrpSpPr/>
            <p:nvPr/>
          </p:nvGrpSpPr>
          <p:grpSpPr>
            <a:xfrm>
              <a:off x="-281344" y="-71120"/>
              <a:ext cx="12625748" cy="734108"/>
              <a:chOff x="-240704" y="246620"/>
              <a:chExt cx="3456385" cy="734108"/>
            </a:xfrm>
          </p:grpSpPr>
          <p:sp>
            <p:nvSpPr>
              <p:cNvPr id="48" name="矩形: 圆角 1">
                <a:extLst>
                  <a:ext uri="{FF2B5EF4-FFF2-40B4-BE49-F238E27FC236}">
                    <a16:creationId xmlns:a16="http://schemas.microsoft.com/office/drawing/2014/main" id="{189C7819-7CE4-4FD8-BA4F-02C461320292}"/>
                  </a:ext>
                </a:extLst>
              </p:cNvPr>
              <p:cNvSpPr/>
              <p:nvPr/>
            </p:nvSpPr>
            <p:spPr>
              <a:xfrm>
                <a:off x="-240704" y="246620"/>
                <a:ext cx="3456384" cy="734108"/>
              </a:xfrm>
              <a:prstGeom prst="rect">
                <a:avLst/>
              </a:prstGeom>
              <a:solidFill>
                <a:srgbClr val="9B0D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panose="020B0502040204020203"/>
                  <a:ea typeface="微软雅黑 Light" panose="020B0502040204020203" charset="-122"/>
                  <a:cs typeface="+mn-cs"/>
                </a:endParaRPr>
              </a:p>
            </p:txBody>
          </p:sp>
          <p:sp>
            <p:nvSpPr>
              <p:cNvPr id="49" name="文本占位符 3">
                <a:extLst>
                  <a:ext uri="{FF2B5EF4-FFF2-40B4-BE49-F238E27FC236}">
                    <a16:creationId xmlns:a16="http://schemas.microsoft.com/office/drawing/2014/main" id="{F12658D7-943F-4488-9A45-EC14798FDA64}"/>
                  </a:ext>
                </a:extLst>
              </p:cNvPr>
              <p:cNvSpPr txBox="1"/>
              <p:nvPr/>
            </p:nvSpPr>
            <p:spPr>
              <a:xfrm>
                <a:off x="-137012" y="310719"/>
                <a:ext cx="3352693" cy="605909"/>
              </a:xfrm>
              <a:prstGeom prst="roundRect">
                <a:avLst>
                  <a:gd name="adj" fmla="val 50000"/>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buNone/>
                  <a:defRPr/>
                </a:pPr>
                <a:r>
                  <a:rPr lang="zh-CN" altLang="en-US" b="1" dirty="0">
                    <a:solidFill>
                      <a:prstClr val="white"/>
                    </a:solidFill>
                    <a:latin typeface="微软雅黑" panose="020B0503020204020204" charset="-122"/>
                    <a:ea typeface="微软雅黑" panose="020B0503020204020204" charset="-122"/>
                  </a:rPr>
                  <a:t>仓库活跃公式设计结果</a:t>
                </a:r>
                <a:endParaRPr lang="en-GB" altLang="zh-CN" b="1" dirty="0">
                  <a:solidFill>
                    <a:prstClr val="white"/>
                  </a:solidFill>
                  <a:latin typeface="微软雅黑" panose="020B0503020204020204" charset="-122"/>
                  <a:ea typeface="微软雅黑" panose="020B0503020204020204" charset="-122"/>
                </a:endParaRPr>
              </a:p>
            </p:txBody>
          </p:sp>
        </p:grpSp>
        <p:grpSp>
          <p:nvGrpSpPr>
            <p:cNvPr id="43" name="组合 42">
              <a:extLst>
                <a:ext uri="{FF2B5EF4-FFF2-40B4-BE49-F238E27FC236}">
                  <a16:creationId xmlns:a16="http://schemas.microsoft.com/office/drawing/2014/main" id="{0880E399-06A7-4BB0-A1E1-9B68E6FC535C}"/>
                </a:ext>
              </a:extLst>
            </p:cNvPr>
            <p:cNvGrpSpPr/>
            <p:nvPr/>
          </p:nvGrpSpPr>
          <p:grpSpPr>
            <a:xfrm>
              <a:off x="9857491" y="42625"/>
              <a:ext cx="1986777" cy="547776"/>
              <a:chOff x="3359696" y="637245"/>
              <a:chExt cx="6243070" cy="1721284"/>
            </a:xfrm>
          </p:grpSpPr>
          <p:pic>
            <p:nvPicPr>
              <p:cNvPr id="44" name="图片 43">
                <a:extLst>
                  <a:ext uri="{FF2B5EF4-FFF2-40B4-BE49-F238E27FC236}">
                    <a16:creationId xmlns:a16="http://schemas.microsoft.com/office/drawing/2014/main" id="{EC1B7ACE-F066-4261-ACD9-15FE58E1B97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59696" y="637245"/>
                <a:ext cx="1643882" cy="1643882"/>
              </a:xfrm>
              <a:prstGeom prst="rect">
                <a:avLst/>
              </a:prstGeom>
            </p:spPr>
          </p:pic>
          <p:grpSp>
            <p:nvGrpSpPr>
              <p:cNvPr id="45" name="组合 44">
                <a:extLst>
                  <a:ext uri="{FF2B5EF4-FFF2-40B4-BE49-F238E27FC236}">
                    <a16:creationId xmlns:a16="http://schemas.microsoft.com/office/drawing/2014/main" id="{98FCEE37-FADE-4DD0-BC9B-6B2DD647107C}"/>
                  </a:ext>
                </a:extLst>
              </p:cNvPr>
              <p:cNvGrpSpPr/>
              <p:nvPr/>
            </p:nvGrpSpPr>
            <p:grpSpPr>
              <a:xfrm>
                <a:off x="4897074" y="920899"/>
                <a:ext cx="4705692" cy="1437630"/>
                <a:chOff x="4971863" y="777003"/>
                <a:chExt cx="4705692" cy="1437630"/>
              </a:xfrm>
            </p:grpSpPr>
            <p:pic>
              <p:nvPicPr>
                <p:cNvPr id="46" name="图片 45">
                  <a:extLst>
                    <a:ext uri="{FF2B5EF4-FFF2-40B4-BE49-F238E27FC236}">
                      <a16:creationId xmlns:a16="http://schemas.microsoft.com/office/drawing/2014/main" id="{E8B47AC1-664F-4D92-91FB-FE0F1D6B7BC8}"/>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40000" contrast="-40000"/>
                          </a14:imgEffect>
                          <a14:imgEffect>
                            <a14:sharpenSoften amount="50000"/>
                          </a14:imgEffect>
                        </a14:imgLayer>
                      </a14:imgProps>
                    </a:ext>
                    <a:ext uri="{28A0092B-C50C-407E-A947-70E740481C1C}">
                      <a14:useLocalDpi xmlns:a14="http://schemas.microsoft.com/office/drawing/2010/main" val="0"/>
                    </a:ext>
                  </a:extLst>
                </a:blip>
                <a:srcRect l="9740" t="53878" r="8864" b="27627"/>
                <a:stretch>
                  <a:fillRect/>
                </a:stretch>
              </p:blipFill>
              <p:spPr>
                <a:xfrm>
                  <a:off x="5266864" y="777003"/>
                  <a:ext cx="4108883" cy="821319"/>
                </a:xfrm>
                <a:prstGeom prst="rect">
                  <a:avLst/>
                </a:prstGeom>
              </p:spPr>
            </p:pic>
            <p:sp>
              <p:nvSpPr>
                <p:cNvPr id="47" name="文本框 46">
                  <a:extLst>
                    <a:ext uri="{FF2B5EF4-FFF2-40B4-BE49-F238E27FC236}">
                      <a16:creationId xmlns:a16="http://schemas.microsoft.com/office/drawing/2014/main" id="{774EC7DF-F1AA-4D20-9552-4C4DF4347C69}"/>
                    </a:ext>
                  </a:extLst>
                </p:cNvPr>
                <p:cNvSpPr txBox="1"/>
                <p:nvPr/>
              </p:nvSpPr>
              <p:spPr>
                <a:xfrm>
                  <a:off x="4971863" y="1586601"/>
                  <a:ext cx="4705692" cy="628032"/>
                </a:xfrm>
                <a:prstGeom prst="rect">
                  <a:avLst/>
                </a:prstGeom>
                <a:noFill/>
              </p:spPr>
              <p:txBody>
                <a:bodyPr wrap="none" rtlCol="0">
                  <a:spAutoFit/>
                </a:bodyPr>
                <a:lstStyle/>
                <a:p>
                  <a:pPr marL="0" marR="0" lvl="0" indent="0" algn="l" defTabSz="914400" rtl="0" eaLnBrk="1" fontAlgn="auto" latinLnBrk="0" hangingPunct="1">
                    <a:lnSpc>
                      <a:spcPct val="130000"/>
                    </a:lnSpc>
                    <a:spcBef>
                      <a:spcPts val="0"/>
                    </a:spcBef>
                    <a:spcAft>
                      <a:spcPts val="0"/>
                    </a:spcAft>
                    <a:buClrTx/>
                    <a:buSzTx/>
                    <a:buFontTx/>
                    <a:buNone/>
                    <a:defRPr/>
                  </a:pPr>
                  <a:r>
                    <a:rPr kumimoji="0" lang="en-US" altLang="zh-CN" sz="600" b="1" i="0" u="none" strike="noStrike" kern="1200" cap="none" spc="0" normalizeH="0" baseline="0" noProof="0" dirty="0">
                      <a:ln>
                        <a:noFill/>
                      </a:ln>
                      <a:solidFill>
                        <a:prstClr val="white"/>
                      </a:solidFill>
                      <a:effectLst/>
                      <a:uLnTx/>
                      <a:uFillTx/>
                      <a:latin typeface="Arial" panose="020B0604020202020204" pitchFamily="34" charset="0"/>
                      <a:ea typeface="微软雅黑 Light" panose="020B0502040204020203" charset="-122"/>
                      <a:cs typeface="Arial" panose="020B0604020202020204" pitchFamily="34" charset="0"/>
                    </a:rPr>
                    <a:t>EAST CHINA NORMAL UNIVERSITY</a:t>
                  </a:r>
                  <a:endParaRPr kumimoji="0" lang="zh-CN" altLang="en-US" sz="600" b="1" i="0" u="none" strike="noStrike" kern="1200" cap="none" spc="0" normalizeH="0" baseline="0" noProof="0" dirty="0">
                    <a:ln>
                      <a:noFill/>
                    </a:ln>
                    <a:solidFill>
                      <a:prstClr val="white"/>
                    </a:solidFill>
                    <a:effectLst/>
                    <a:uLnTx/>
                    <a:uFillTx/>
                    <a:latin typeface="Arial" panose="020B0604020202020204" pitchFamily="34" charset="0"/>
                    <a:ea typeface="微软雅黑 Light" panose="020B0502040204020203" charset="-122"/>
                    <a:cs typeface="Arial" panose="020B0604020202020204" pitchFamily="34" charset="0"/>
                  </a:endParaRPr>
                </a:p>
              </p:txBody>
            </p:sp>
          </p:grpSp>
        </p:grpSp>
      </p:grpSp>
      <p:sp>
        <p:nvSpPr>
          <p:cNvPr id="6" name="文本框 5">
            <a:extLst>
              <a:ext uri="{FF2B5EF4-FFF2-40B4-BE49-F238E27FC236}">
                <a16:creationId xmlns:a16="http://schemas.microsoft.com/office/drawing/2014/main" id="{B2628C9B-DCF7-464E-B691-233CDD3D7082}"/>
              </a:ext>
            </a:extLst>
          </p:cNvPr>
          <p:cNvSpPr txBox="1"/>
          <p:nvPr/>
        </p:nvSpPr>
        <p:spPr>
          <a:xfrm>
            <a:off x="1356383" y="1753738"/>
            <a:ext cx="9594376" cy="461665"/>
          </a:xfrm>
          <a:prstGeom prst="rect">
            <a:avLst/>
          </a:prstGeom>
          <a:noFill/>
        </p:spPr>
        <p:txBody>
          <a:bodyPr wrap="square" rtlCol="0">
            <a:spAutoFit/>
          </a:bodyPr>
          <a:lstStyle/>
          <a:p>
            <a:r>
              <a:rPr lang="zh-CN" altLang="en-US" sz="2400" dirty="0">
                <a:latin typeface="宋体" panose="02010600030101010101" pitchFamily="2" charset="-122"/>
                <a:ea typeface="宋体" panose="02010600030101010101" pitchFamily="2" charset="-122"/>
              </a:rPr>
              <a:t>基于前面的介绍，最终得到如下评估公式：</a:t>
            </a:r>
          </a:p>
        </p:txBody>
      </p:sp>
      <p:pic>
        <p:nvPicPr>
          <p:cNvPr id="11" name="图片 10">
            <a:extLst>
              <a:ext uri="{FF2B5EF4-FFF2-40B4-BE49-F238E27FC236}">
                <a16:creationId xmlns:a16="http://schemas.microsoft.com/office/drawing/2014/main" id="{FAD51666-87E0-4A27-8BC4-4190C856CE29}"/>
              </a:ext>
            </a:extLst>
          </p:cNvPr>
          <p:cNvPicPr>
            <a:picLocks noChangeAspect="1"/>
          </p:cNvPicPr>
          <p:nvPr/>
        </p:nvPicPr>
        <p:blipFill>
          <a:blip r:embed="rId6"/>
          <a:stretch>
            <a:fillRect/>
          </a:stretch>
        </p:blipFill>
        <p:spPr>
          <a:xfrm>
            <a:off x="1356383" y="2532033"/>
            <a:ext cx="9479233" cy="2531287"/>
          </a:xfrm>
          <a:prstGeom prst="rect">
            <a:avLst/>
          </a:prstGeom>
        </p:spPr>
      </p:pic>
    </p:spTree>
    <p:extLst>
      <p:ext uri="{BB962C8B-B14F-4D97-AF65-F5344CB8AC3E}">
        <p14:creationId xmlns:p14="http://schemas.microsoft.com/office/powerpoint/2010/main" val="3227900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a:extLst>
              <a:ext uri="{FF2B5EF4-FFF2-40B4-BE49-F238E27FC236}">
                <a16:creationId xmlns:a16="http://schemas.microsoft.com/office/drawing/2014/main" id="{899F4DDD-1079-42CF-9CBB-1621AC7EA09A}"/>
              </a:ext>
            </a:extLst>
          </p:cNvPr>
          <p:cNvGrpSpPr/>
          <p:nvPr/>
        </p:nvGrpSpPr>
        <p:grpSpPr>
          <a:xfrm>
            <a:off x="0" y="0"/>
            <a:ext cx="12192004" cy="734108"/>
            <a:chOff x="-281344" y="-71120"/>
            <a:chExt cx="12625748" cy="734108"/>
          </a:xfrm>
        </p:grpSpPr>
        <p:grpSp>
          <p:nvGrpSpPr>
            <p:cNvPr id="42" name="组合 3">
              <a:extLst>
                <a:ext uri="{FF2B5EF4-FFF2-40B4-BE49-F238E27FC236}">
                  <a16:creationId xmlns:a16="http://schemas.microsoft.com/office/drawing/2014/main" id="{5250F2BE-6A19-44C8-AB2C-DB3382FA4F26}"/>
                </a:ext>
              </a:extLst>
            </p:cNvPr>
            <p:cNvGrpSpPr/>
            <p:nvPr/>
          </p:nvGrpSpPr>
          <p:grpSpPr>
            <a:xfrm>
              <a:off x="-281344" y="-71120"/>
              <a:ext cx="12625748" cy="734108"/>
              <a:chOff x="-240704" y="246620"/>
              <a:chExt cx="3456385" cy="734108"/>
            </a:xfrm>
          </p:grpSpPr>
          <p:sp>
            <p:nvSpPr>
              <p:cNvPr id="48" name="矩形: 圆角 1">
                <a:extLst>
                  <a:ext uri="{FF2B5EF4-FFF2-40B4-BE49-F238E27FC236}">
                    <a16:creationId xmlns:a16="http://schemas.microsoft.com/office/drawing/2014/main" id="{189C7819-7CE4-4FD8-BA4F-02C461320292}"/>
                  </a:ext>
                </a:extLst>
              </p:cNvPr>
              <p:cNvSpPr/>
              <p:nvPr/>
            </p:nvSpPr>
            <p:spPr>
              <a:xfrm>
                <a:off x="-240704" y="246620"/>
                <a:ext cx="3456384" cy="734108"/>
              </a:xfrm>
              <a:prstGeom prst="rect">
                <a:avLst/>
              </a:prstGeom>
              <a:solidFill>
                <a:srgbClr val="9B0D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panose="020B0502040204020203"/>
                  <a:ea typeface="微软雅黑 Light" panose="020B0502040204020203" charset="-122"/>
                  <a:cs typeface="+mn-cs"/>
                </a:endParaRPr>
              </a:p>
            </p:txBody>
          </p:sp>
          <p:sp>
            <p:nvSpPr>
              <p:cNvPr id="49" name="文本占位符 3">
                <a:extLst>
                  <a:ext uri="{FF2B5EF4-FFF2-40B4-BE49-F238E27FC236}">
                    <a16:creationId xmlns:a16="http://schemas.microsoft.com/office/drawing/2014/main" id="{F12658D7-943F-4488-9A45-EC14798FDA64}"/>
                  </a:ext>
                </a:extLst>
              </p:cNvPr>
              <p:cNvSpPr txBox="1"/>
              <p:nvPr/>
            </p:nvSpPr>
            <p:spPr>
              <a:xfrm>
                <a:off x="-137012" y="310719"/>
                <a:ext cx="3352693" cy="605909"/>
              </a:xfrm>
              <a:prstGeom prst="roundRect">
                <a:avLst>
                  <a:gd name="adj" fmla="val 50000"/>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buNone/>
                  <a:defRPr/>
                </a:pPr>
                <a:r>
                  <a:rPr lang="zh-CN" altLang="en-US" b="1" dirty="0">
                    <a:solidFill>
                      <a:prstClr val="white"/>
                    </a:solidFill>
                    <a:latin typeface="微软雅黑" panose="020B0503020204020204" charset="-122"/>
                    <a:ea typeface="微软雅黑" panose="020B0503020204020204" charset="-122"/>
                  </a:rPr>
                  <a:t>仓库活跃度评估公式实验结果</a:t>
                </a:r>
                <a:endParaRPr lang="en-GB" altLang="zh-CN" b="1" dirty="0">
                  <a:solidFill>
                    <a:prstClr val="white"/>
                  </a:solidFill>
                  <a:latin typeface="微软雅黑" panose="020B0503020204020204" charset="-122"/>
                  <a:ea typeface="微软雅黑" panose="020B0503020204020204" charset="-122"/>
                </a:endParaRPr>
              </a:p>
            </p:txBody>
          </p:sp>
        </p:grpSp>
        <p:grpSp>
          <p:nvGrpSpPr>
            <p:cNvPr id="43" name="组合 42">
              <a:extLst>
                <a:ext uri="{FF2B5EF4-FFF2-40B4-BE49-F238E27FC236}">
                  <a16:creationId xmlns:a16="http://schemas.microsoft.com/office/drawing/2014/main" id="{0880E399-06A7-4BB0-A1E1-9B68E6FC535C}"/>
                </a:ext>
              </a:extLst>
            </p:cNvPr>
            <p:cNvGrpSpPr/>
            <p:nvPr/>
          </p:nvGrpSpPr>
          <p:grpSpPr>
            <a:xfrm>
              <a:off x="9857491" y="42625"/>
              <a:ext cx="1986777" cy="547776"/>
              <a:chOff x="3359696" y="637245"/>
              <a:chExt cx="6243070" cy="1721284"/>
            </a:xfrm>
          </p:grpSpPr>
          <p:pic>
            <p:nvPicPr>
              <p:cNvPr id="44" name="图片 43">
                <a:extLst>
                  <a:ext uri="{FF2B5EF4-FFF2-40B4-BE49-F238E27FC236}">
                    <a16:creationId xmlns:a16="http://schemas.microsoft.com/office/drawing/2014/main" id="{EC1B7ACE-F066-4261-ACD9-15FE58E1B97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59696" y="637245"/>
                <a:ext cx="1643882" cy="1643882"/>
              </a:xfrm>
              <a:prstGeom prst="rect">
                <a:avLst/>
              </a:prstGeom>
            </p:spPr>
          </p:pic>
          <p:grpSp>
            <p:nvGrpSpPr>
              <p:cNvPr id="45" name="组合 44">
                <a:extLst>
                  <a:ext uri="{FF2B5EF4-FFF2-40B4-BE49-F238E27FC236}">
                    <a16:creationId xmlns:a16="http://schemas.microsoft.com/office/drawing/2014/main" id="{98FCEE37-FADE-4DD0-BC9B-6B2DD647107C}"/>
                  </a:ext>
                </a:extLst>
              </p:cNvPr>
              <p:cNvGrpSpPr/>
              <p:nvPr/>
            </p:nvGrpSpPr>
            <p:grpSpPr>
              <a:xfrm>
                <a:off x="4897074" y="920899"/>
                <a:ext cx="4705692" cy="1437630"/>
                <a:chOff x="4971863" y="777003"/>
                <a:chExt cx="4705692" cy="1437630"/>
              </a:xfrm>
            </p:grpSpPr>
            <p:pic>
              <p:nvPicPr>
                <p:cNvPr id="46" name="图片 45">
                  <a:extLst>
                    <a:ext uri="{FF2B5EF4-FFF2-40B4-BE49-F238E27FC236}">
                      <a16:creationId xmlns:a16="http://schemas.microsoft.com/office/drawing/2014/main" id="{E8B47AC1-664F-4D92-91FB-FE0F1D6B7BC8}"/>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40000" contrast="-40000"/>
                          </a14:imgEffect>
                          <a14:imgEffect>
                            <a14:sharpenSoften amount="50000"/>
                          </a14:imgEffect>
                        </a14:imgLayer>
                      </a14:imgProps>
                    </a:ext>
                    <a:ext uri="{28A0092B-C50C-407E-A947-70E740481C1C}">
                      <a14:useLocalDpi xmlns:a14="http://schemas.microsoft.com/office/drawing/2010/main" val="0"/>
                    </a:ext>
                  </a:extLst>
                </a:blip>
                <a:srcRect l="9740" t="53878" r="8864" b="27627"/>
                <a:stretch>
                  <a:fillRect/>
                </a:stretch>
              </p:blipFill>
              <p:spPr>
                <a:xfrm>
                  <a:off x="5266864" y="777003"/>
                  <a:ext cx="4108883" cy="821319"/>
                </a:xfrm>
                <a:prstGeom prst="rect">
                  <a:avLst/>
                </a:prstGeom>
              </p:spPr>
            </p:pic>
            <p:sp>
              <p:nvSpPr>
                <p:cNvPr id="47" name="文本框 46">
                  <a:extLst>
                    <a:ext uri="{FF2B5EF4-FFF2-40B4-BE49-F238E27FC236}">
                      <a16:creationId xmlns:a16="http://schemas.microsoft.com/office/drawing/2014/main" id="{774EC7DF-F1AA-4D20-9552-4C4DF4347C69}"/>
                    </a:ext>
                  </a:extLst>
                </p:cNvPr>
                <p:cNvSpPr txBox="1"/>
                <p:nvPr/>
              </p:nvSpPr>
              <p:spPr>
                <a:xfrm>
                  <a:off x="4971863" y="1586601"/>
                  <a:ext cx="4705692" cy="628032"/>
                </a:xfrm>
                <a:prstGeom prst="rect">
                  <a:avLst/>
                </a:prstGeom>
                <a:noFill/>
              </p:spPr>
              <p:txBody>
                <a:bodyPr wrap="none" rtlCol="0">
                  <a:spAutoFit/>
                </a:bodyPr>
                <a:lstStyle/>
                <a:p>
                  <a:pPr marL="0" marR="0" lvl="0" indent="0" algn="l" defTabSz="914400" rtl="0" eaLnBrk="1" fontAlgn="auto" latinLnBrk="0" hangingPunct="1">
                    <a:lnSpc>
                      <a:spcPct val="130000"/>
                    </a:lnSpc>
                    <a:spcBef>
                      <a:spcPts val="0"/>
                    </a:spcBef>
                    <a:spcAft>
                      <a:spcPts val="0"/>
                    </a:spcAft>
                    <a:buClrTx/>
                    <a:buSzTx/>
                    <a:buFontTx/>
                    <a:buNone/>
                    <a:defRPr/>
                  </a:pPr>
                  <a:r>
                    <a:rPr kumimoji="0" lang="en-US" altLang="zh-CN" sz="600" b="1" i="0" u="none" strike="noStrike" kern="1200" cap="none" spc="0" normalizeH="0" baseline="0" noProof="0" dirty="0">
                      <a:ln>
                        <a:noFill/>
                      </a:ln>
                      <a:solidFill>
                        <a:prstClr val="white"/>
                      </a:solidFill>
                      <a:effectLst/>
                      <a:uLnTx/>
                      <a:uFillTx/>
                      <a:latin typeface="Arial" panose="020B0604020202020204" pitchFamily="34" charset="0"/>
                      <a:ea typeface="微软雅黑 Light" panose="020B0502040204020203" charset="-122"/>
                      <a:cs typeface="Arial" panose="020B0604020202020204" pitchFamily="34" charset="0"/>
                    </a:rPr>
                    <a:t>EAST CHINA NORMAL UNIVERSITY</a:t>
                  </a:r>
                  <a:endParaRPr kumimoji="0" lang="zh-CN" altLang="en-US" sz="600" b="1" i="0" u="none" strike="noStrike" kern="1200" cap="none" spc="0" normalizeH="0" baseline="0" noProof="0" dirty="0">
                    <a:ln>
                      <a:noFill/>
                    </a:ln>
                    <a:solidFill>
                      <a:prstClr val="white"/>
                    </a:solidFill>
                    <a:effectLst/>
                    <a:uLnTx/>
                    <a:uFillTx/>
                    <a:latin typeface="Arial" panose="020B0604020202020204" pitchFamily="34" charset="0"/>
                    <a:ea typeface="微软雅黑 Light" panose="020B0502040204020203" charset="-122"/>
                    <a:cs typeface="Arial" panose="020B0604020202020204" pitchFamily="34" charset="0"/>
                  </a:endParaRPr>
                </a:p>
              </p:txBody>
            </p:sp>
          </p:grpSp>
        </p:grpSp>
      </p:grpSp>
      <p:sp>
        <p:nvSpPr>
          <p:cNvPr id="4" name="文本框 3">
            <a:extLst>
              <a:ext uri="{FF2B5EF4-FFF2-40B4-BE49-F238E27FC236}">
                <a16:creationId xmlns:a16="http://schemas.microsoft.com/office/drawing/2014/main" id="{59C68495-624C-437E-936D-88910B72359E}"/>
              </a:ext>
            </a:extLst>
          </p:cNvPr>
          <p:cNvSpPr txBox="1"/>
          <p:nvPr/>
        </p:nvSpPr>
        <p:spPr>
          <a:xfrm>
            <a:off x="708954" y="984802"/>
            <a:ext cx="11062240" cy="1631216"/>
          </a:xfrm>
          <a:prstGeom prst="rect">
            <a:avLst/>
          </a:prstGeom>
          <a:noFill/>
        </p:spPr>
        <p:txBody>
          <a:bodyPr wrap="square" rtlCol="0">
            <a:spAutoFit/>
          </a:bodyPr>
          <a:lstStyle/>
          <a:p>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本项目从多个角度以及多个现实世界的金指标对所提出的仓库活跃度评估公式进行验证，包括</a:t>
            </a:r>
            <a:r>
              <a:rPr lang="zh-CN" altLang="en-US" sz="2000" b="1" dirty="0">
                <a:latin typeface="Times New Roman" panose="02020603050405020304" pitchFamily="18" charset="0"/>
                <a:ea typeface="宋体" panose="02010600030101010101" pitchFamily="2" charset="-122"/>
                <a:cs typeface="Times New Roman" panose="02020603050405020304" pitchFamily="18" charset="0"/>
              </a:rPr>
              <a:t>变体实验、消融实验以及案例分析</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a:t>
            </a:r>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a:p>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a:p>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同样鉴于初赛阶段以方案设计与方法论展示为主，本文未对全部实验结果进行展开说明。后续若有机会进入复赛，期望能够向各位评委进一步完整展示实验细节与研究结论。</a:t>
            </a:r>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5" name="图片 4">
            <a:extLst>
              <a:ext uri="{FF2B5EF4-FFF2-40B4-BE49-F238E27FC236}">
                <a16:creationId xmlns:a16="http://schemas.microsoft.com/office/drawing/2014/main" id="{E7B626BA-5EFA-4EDA-BEDA-A9155882377F}"/>
              </a:ext>
            </a:extLst>
          </p:cNvPr>
          <p:cNvPicPr>
            <a:picLocks noChangeAspect="1"/>
          </p:cNvPicPr>
          <p:nvPr/>
        </p:nvPicPr>
        <p:blipFill>
          <a:blip r:embed="rId6"/>
          <a:stretch>
            <a:fillRect/>
          </a:stretch>
        </p:blipFill>
        <p:spPr>
          <a:xfrm>
            <a:off x="2541326" y="2656447"/>
            <a:ext cx="6728347" cy="1062371"/>
          </a:xfrm>
          <a:prstGeom prst="rect">
            <a:avLst/>
          </a:prstGeom>
        </p:spPr>
      </p:pic>
      <p:pic>
        <p:nvPicPr>
          <p:cNvPr id="9" name="图片 8">
            <a:extLst>
              <a:ext uri="{FF2B5EF4-FFF2-40B4-BE49-F238E27FC236}">
                <a16:creationId xmlns:a16="http://schemas.microsoft.com/office/drawing/2014/main" id="{F3DB6329-FBF7-41F9-A5A1-BF08D0D3FCE7}"/>
              </a:ext>
            </a:extLst>
          </p:cNvPr>
          <p:cNvPicPr>
            <a:picLocks noChangeAspect="1"/>
          </p:cNvPicPr>
          <p:nvPr/>
        </p:nvPicPr>
        <p:blipFill>
          <a:blip r:embed="rId7"/>
          <a:stretch>
            <a:fillRect/>
          </a:stretch>
        </p:blipFill>
        <p:spPr>
          <a:xfrm>
            <a:off x="2612409" y="3759247"/>
            <a:ext cx="6586182" cy="869524"/>
          </a:xfrm>
          <a:prstGeom prst="rect">
            <a:avLst/>
          </a:prstGeom>
        </p:spPr>
      </p:pic>
      <p:pic>
        <p:nvPicPr>
          <p:cNvPr id="13" name="图片 12">
            <a:extLst>
              <a:ext uri="{FF2B5EF4-FFF2-40B4-BE49-F238E27FC236}">
                <a16:creationId xmlns:a16="http://schemas.microsoft.com/office/drawing/2014/main" id="{ABD688F5-559F-45F9-B452-7DB8A943F1C2}"/>
              </a:ext>
            </a:extLst>
          </p:cNvPr>
          <p:cNvPicPr>
            <a:picLocks noChangeAspect="1"/>
          </p:cNvPicPr>
          <p:nvPr/>
        </p:nvPicPr>
        <p:blipFill>
          <a:blip r:embed="rId8"/>
          <a:stretch>
            <a:fillRect/>
          </a:stretch>
        </p:blipFill>
        <p:spPr>
          <a:xfrm>
            <a:off x="2612409" y="4740915"/>
            <a:ext cx="6858000" cy="1371600"/>
          </a:xfrm>
          <a:prstGeom prst="rect">
            <a:avLst/>
          </a:prstGeom>
        </p:spPr>
      </p:pic>
    </p:spTree>
    <p:extLst>
      <p:ext uri="{BB962C8B-B14F-4D97-AF65-F5344CB8AC3E}">
        <p14:creationId xmlns:p14="http://schemas.microsoft.com/office/powerpoint/2010/main" val="6383509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a:extLst>
              <a:ext uri="{FF2B5EF4-FFF2-40B4-BE49-F238E27FC236}">
                <a16:creationId xmlns:a16="http://schemas.microsoft.com/office/drawing/2014/main" id="{899F4DDD-1079-42CF-9CBB-1621AC7EA09A}"/>
              </a:ext>
            </a:extLst>
          </p:cNvPr>
          <p:cNvGrpSpPr/>
          <p:nvPr/>
        </p:nvGrpSpPr>
        <p:grpSpPr>
          <a:xfrm>
            <a:off x="0" y="0"/>
            <a:ext cx="12192004" cy="734108"/>
            <a:chOff x="-281344" y="-71120"/>
            <a:chExt cx="12625748" cy="734108"/>
          </a:xfrm>
        </p:grpSpPr>
        <p:grpSp>
          <p:nvGrpSpPr>
            <p:cNvPr id="42" name="组合 3">
              <a:extLst>
                <a:ext uri="{FF2B5EF4-FFF2-40B4-BE49-F238E27FC236}">
                  <a16:creationId xmlns:a16="http://schemas.microsoft.com/office/drawing/2014/main" id="{5250F2BE-6A19-44C8-AB2C-DB3382FA4F26}"/>
                </a:ext>
              </a:extLst>
            </p:cNvPr>
            <p:cNvGrpSpPr/>
            <p:nvPr/>
          </p:nvGrpSpPr>
          <p:grpSpPr>
            <a:xfrm>
              <a:off x="-281344" y="-71120"/>
              <a:ext cx="12625748" cy="734108"/>
              <a:chOff x="-240704" y="246620"/>
              <a:chExt cx="3456385" cy="734108"/>
            </a:xfrm>
          </p:grpSpPr>
          <p:sp>
            <p:nvSpPr>
              <p:cNvPr id="48" name="矩形: 圆角 1">
                <a:extLst>
                  <a:ext uri="{FF2B5EF4-FFF2-40B4-BE49-F238E27FC236}">
                    <a16:creationId xmlns:a16="http://schemas.microsoft.com/office/drawing/2014/main" id="{189C7819-7CE4-4FD8-BA4F-02C461320292}"/>
                  </a:ext>
                </a:extLst>
              </p:cNvPr>
              <p:cNvSpPr/>
              <p:nvPr/>
            </p:nvSpPr>
            <p:spPr>
              <a:xfrm>
                <a:off x="-240704" y="246620"/>
                <a:ext cx="3456384" cy="734108"/>
              </a:xfrm>
              <a:prstGeom prst="rect">
                <a:avLst/>
              </a:prstGeom>
              <a:solidFill>
                <a:srgbClr val="9B0D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panose="020B0502040204020203"/>
                  <a:ea typeface="微软雅黑 Light" panose="020B0502040204020203" charset="-122"/>
                  <a:cs typeface="+mn-cs"/>
                </a:endParaRPr>
              </a:p>
            </p:txBody>
          </p:sp>
          <p:sp>
            <p:nvSpPr>
              <p:cNvPr id="49" name="文本占位符 3">
                <a:extLst>
                  <a:ext uri="{FF2B5EF4-FFF2-40B4-BE49-F238E27FC236}">
                    <a16:creationId xmlns:a16="http://schemas.microsoft.com/office/drawing/2014/main" id="{F12658D7-943F-4488-9A45-EC14798FDA64}"/>
                  </a:ext>
                </a:extLst>
              </p:cNvPr>
              <p:cNvSpPr txBox="1"/>
              <p:nvPr/>
            </p:nvSpPr>
            <p:spPr>
              <a:xfrm>
                <a:off x="-137012" y="310719"/>
                <a:ext cx="3352693" cy="605909"/>
              </a:xfrm>
              <a:prstGeom prst="roundRect">
                <a:avLst>
                  <a:gd name="adj" fmla="val 50000"/>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buNone/>
                  <a:defRPr/>
                </a:pPr>
                <a:r>
                  <a:rPr lang="zh-CN" altLang="en-US" b="1" dirty="0">
                    <a:solidFill>
                      <a:prstClr val="white"/>
                    </a:solidFill>
                    <a:latin typeface="微软雅黑" panose="020B0503020204020204" charset="-122"/>
                    <a:ea typeface="微软雅黑" panose="020B0503020204020204" charset="-122"/>
                  </a:rPr>
                  <a:t>仓库长期活跃度评估公式的产出与意义</a:t>
                </a:r>
                <a:endParaRPr lang="en-GB" altLang="zh-CN" b="1" dirty="0">
                  <a:solidFill>
                    <a:prstClr val="white"/>
                  </a:solidFill>
                  <a:latin typeface="微软雅黑" panose="020B0503020204020204" charset="-122"/>
                  <a:ea typeface="微软雅黑" panose="020B0503020204020204" charset="-122"/>
                </a:endParaRPr>
              </a:p>
            </p:txBody>
          </p:sp>
        </p:grpSp>
        <p:grpSp>
          <p:nvGrpSpPr>
            <p:cNvPr id="43" name="组合 42">
              <a:extLst>
                <a:ext uri="{FF2B5EF4-FFF2-40B4-BE49-F238E27FC236}">
                  <a16:creationId xmlns:a16="http://schemas.microsoft.com/office/drawing/2014/main" id="{0880E399-06A7-4BB0-A1E1-9B68E6FC535C}"/>
                </a:ext>
              </a:extLst>
            </p:cNvPr>
            <p:cNvGrpSpPr/>
            <p:nvPr/>
          </p:nvGrpSpPr>
          <p:grpSpPr>
            <a:xfrm>
              <a:off x="9857491" y="42625"/>
              <a:ext cx="1986777" cy="547776"/>
              <a:chOff x="3359696" y="637245"/>
              <a:chExt cx="6243070" cy="1721284"/>
            </a:xfrm>
          </p:grpSpPr>
          <p:pic>
            <p:nvPicPr>
              <p:cNvPr id="44" name="图片 43">
                <a:extLst>
                  <a:ext uri="{FF2B5EF4-FFF2-40B4-BE49-F238E27FC236}">
                    <a16:creationId xmlns:a16="http://schemas.microsoft.com/office/drawing/2014/main" id="{EC1B7ACE-F066-4261-ACD9-15FE58E1B97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59696" y="637245"/>
                <a:ext cx="1643882" cy="1643882"/>
              </a:xfrm>
              <a:prstGeom prst="rect">
                <a:avLst/>
              </a:prstGeom>
            </p:spPr>
          </p:pic>
          <p:grpSp>
            <p:nvGrpSpPr>
              <p:cNvPr id="45" name="组合 44">
                <a:extLst>
                  <a:ext uri="{FF2B5EF4-FFF2-40B4-BE49-F238E27FC236}">
                    <a16:creationId xmlns:a16="http://schemas.microsoft.com/office/drawing/2014/main" id="{98FCEE37-FADE-4DD0-BC9B-6B2DD647107C}"/>
                  </a:ext>
                </a:extLst>
              </p:cNvPr>
              <p:cNvGrpSpPr/>
              <p:nvPr/>
            </p:nvGrpSpPr>
            <p:grpSpPr>
              <a:xfrm>
                <a:off x="4897074" y="920899"/>
                <a:ext cx="4705692" cy="1437630"/>
                <a:chOff x="4971863" y="777003"/>
                <a:chExt cx="4705692" cy="1437630"/>
              </a:xfrm>
            </p:grpSpPr>
            <p:pic>
              <p:nvPicPr>
                <p:cNvPr id="46" name="图片 45">
                  <a:extLst>
                    <a:ext uri="{FF2B5EF4-FFF2-40B4-BE49-F238E27FC236}">
                      <a16:creationId xmlns:a16="http://schemas.microsoft.com/office/drawing/2014/main" id="{E8B47AC1-664F-4D92-91FB-FE0F1D6B7BC8}"/>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40000" contrast="-40000"/>
                          </a14:imgEffect>
                          <a14:imgEffect>
                            <a14:sharpenSoften amount="50000"/>
                          </a14:imgEffect>
                        </a14:imgLayer>
                      </a14:imgProps>
                    </a:ext>
                    <a:ext uri="{28A0092B-C50C-407E-A947-70E740481C1C}">
                      <a14:useLocalDpi xmlns:a14="http://schemas.microsoft.com/office/drawing/2010/main" val="0"/>
                    </a:ext>
                  </a:extLst>
                </a:blip>
                <a:srcRect l="9740" t="53878" r="8864" b="27627"/>
                <a:stretch>
                  <a:fillRect/>
                </a:stretch>
              </p:blipFill>
              <p:spPr>
                <a:xfrm>
                  <a:off x="5266864" y="777003"/>
                  <a:ext cx="4108883" cy="821319"/>
                </a:xfrm>
                <a:prstGeom prst="rect">
                  <a:avLst/>
                </a:prstGeom>
              </p:spPr>
            </p:pic>
            <p:sp>
              <p:nvSpPr>
                <p:cNvPr id="47" name="文本框 46">
                  <a:extLst>
                    <a:ext uri="{FF2B5EF4-FFF2-40B4-BE49-F238E27FC236}">
                      <a16:creationId xmlns:a16="http://schemas.microsoft.com/office/drawing/2014/main" id="{774EC7DF-F1AA-4D20-9552-4C4DF4347C69}"/>
                    </a:ext>
                  </a:extLst>
                </p:cNvPr>
                <p:cNvSpPr txBox="1"/>
                <p:nvPr/>
              </p:nvSpPr>
              <p:spPr>
                <a:xfrm>
                  <a:off x="4971863" y="1586601"/>
                  <a:ext cx="4705692" cy="628032"/>
                </a:xfrm>
                <a:prstGeom prst="rect">
                  <a:avLst/>
                </a:prstGeom>
                <a:noFill/>
              </p:spPr>
              <p:txBody>
                <a:bodyPr wrap="none" rtlCol="0">
                  <a:spAutoFit/>
                </a:bodyPr>
                <a:lstStyle/>
                <a:p>
                  <a:pPr marL="0" marR="0" lvl="0" indent="0" algn="l" defTabSz="914400" rtl="0" eaLnBrk="1" fontAlgn="auto" latinLnBrk="0" hangingPunct="1">
                    <a:lnSpc>
                      <a:spcPct val="130000"/>
                    </a:lnSpc>
                    <a:spcBef>
                      <a:spcPts val="0"/>
                    </a:spcBef>
                    <a:spcAft>
                      <a:spcPts val="0"/>
                    </a:spcAft>
                    <a:buClrTx/>
                    <a:buSzTx/>
                    <a:buFontTx/>
                    <a:buNone/>
                    <a:defRPr/>
                  </a:pPr>
                  <a:r>
                    <a:rPr kumimoji="0" lang="en-US" altLang="zh-CN" sz="600" b="1" i="0" u="none" strike="noStrike" kern="1200" cap="none" spc="0" normalizeH="0" baseline="0" noProof="0" dirty="0">
                      <a:ln>
                        <a:noFill/>
                      </a:ln>
                      <a:solidFill>
                        <a:prstClr val="white"/>
                      </a:solidFill>
                      <a:effectLst/>
                      <a:uLnTx/>
                      <a:uFillTx/>
                      <a:latin typeface="Arial" panose="020B0604020202020204" pitchFamily="34" charset="0"/>
                      <a:ea typeface="微软雅黑 Light" panose="020B0502040204020203" charset="-122"/>
                      <a:cs typeface="Arial" panose="020B0604020202020204" pitchFamily="34" charset="0"/>
                    </a:rPr>
                    <a:t>EAST CHINA NORMAL UNIVERSITY</a:t>
                  </a:r>
                  <a:endParaRPr kumimoji="0" lang="zh-CN" altLang="en-US" sz="600" b="1" i="0" u="none" strike="noStrike" kern="1200" cap="none" spc="0" normalizeH="0" baseline="0" noProof="0" dirty="0">
                    <a:ln>
                      <a:noFill/>
                    </a:ln>
                    <a:solidFill>
                      <a:prstClr val="white"/>
                    </a:solidFill>
                    <a:effectLst/>
                    <a:uLnTx/>
                    <a:uFillTx/>
                    <a:latin typeface="Arial" panose="020B0604020202020204" pitchFamily="34" charset="0"/>
                    <a:ea typeface="微软雅黑 Light" panose="020B0502040204020203" charset="-122"/>
                    <a:cs typeface="Arial" panose="020B0604020202020204" pitchFamily="34" charset="0"/>
                  </a:endParaRPr>
                </a:p>
              </p:txBody>
            </p:sp>
          </p:grpSp>
        </p:grpSp>
      </p:grpSp>
      <p:sp>
        <p:nvSpPr>
          <p:cNvPr id="4" name="文本框 3">
            <a:extLst>
              <a:ext uri="{FF2B5EF4-FFF2-40B4-BE49-F238E27FC236}">
                <a16:creationId xmlns:a16="http://schemas.microsoft.com/office/drawing/2014/main" id="{59C68495-624C-437E-936D-88910B72359E}"/>
              </a:ext>
            </a:extLst>
          </p:cNvPr>
          <p:cNvSpPr txBox="1"/>
          <p:nvPr/>
        </p:nvSpPr>
        <p:spPr>
          <a:xfrm>
            <a:off x="778835" y="1536174"/>
            <a:ext cx="11000095" cy="3785652"/>
          </a:xfrm>
          <a:prstGeom prst="rect">
            <a:avLst/>
          </a:prstGeom>
          <a:noFill/>
        </p:spPr>
        <p:txBody>
          <a:bodyPr wrap="square" rtlCol="0">
            <a:spAutoFit/>
          </a:bodyPr>
          <a:lstStyle/>
          <a:p>
            <a:r>
              <a:rPr lang="zh-CN" altLang="en-US" sz="2000" dirty="0">
                <a:latin typeface="宋体" panose="02010600030101010101" pitchFamily="2" charset="-122"/>
                <a:ea typeface="宋体" panose="02010600030101010101" pitchFamily="2" charset="-122"/>
              </a:rPr>
              <a:t>基于上述内容，本项目</a:t>
            </a:r>
            <a:r>
              <a:rPr lang="zh-CN" altLang="en-US" sz="2000" b="1" dirty="0">
                <a:solidFill>
                  <a:srgbClr val="FF0000"/>
                </a:solidFill>
                <a:latin typeface="宋体" panose="02010600030101010101" pitchFamily="2" charset="-122"/>
                <a:ea typeface="宋体" panose="02010600030101010101" pitchFamily="2" charset="-122"/>
              </a:rPr>
              <a:t>构建了一套面向长期发展潜力的仓库活跃度评估方法</a:t>
            </a:r>
            <a:r>
              <a:rPr lang="zh-CN" altLang="en-US" sz="2000" dirty="0">
                <a:latin typeface="宋体" panose="02010600030101010101" pitchFamily="2" charset="-122"/>
                <a:ea typeface="宋体" panose="02010600030101010101" pitchFamily="2" charset="-122"/>
              </a:rPr>
              <a:t>，使评价结果不仅反映历史规模，更能刻画仓库未来的增长趋势与协作潜力。该评估方法的价值主要体现在以下几个方面：</a:t>
            </a:r>
            <a:endParaRPr lang="en-US" altLang="zh-CN" sz="2000" dirty="0">
              <a:latin typeface="宋体" panose="02010600030101010101" pitchFamily="2" charset="-122"/>
              <a:ea typeface="宋体" panose="02010600030101010101" pitchFamily="2" charset="-122"/>
            </a:endParaRPr>
          </a:p>
          <a:p>
            <a:endParaRPr lang="zh-CN" altLang="en-US" sz="2000" dirty="0">
              <a:latin typeface="宋体" panose="02010600030101010101" pitchFamily="2" charset="-122"/>
              <a:ea typeface="宋体" panose="02010600030101010101" pitchFamily="2" charset="-122"/>
            </a:endParaRPr>
          </a:p>
          <a:p>
            <a:r>
              <a:rPr lang="zh-CN" altLang="en-US" sz="2000" b="1" dirty="0">
                <a:solidFill>
                  <a:srgbClr val="FF0000"/>
                </a:solidFill>
                <a:latin typeface="宋体" panose="02010600030101010101" pitchFamily="2" charset="-122"/>
                <a:ea typeface="宋体" panose="02010600030101010101" pitchFamily="2" charset="-122"/>
              </a:rPr>
              <a:t>提升活跃度指标的区分度</a:t>
            </a:r>
            <a:r>
              <a:rPr lang="zh-CN" altLang="en-US" sz="2000" dirty="0">
                <a:latin typeface="宋体" panose="02010600030101010101" pitchFamily="2" charset="-122"/>
                <a:ea typeface="宋体" panose="02010600030101010101" pitchFamily="2" charset="-122"/>
              </a:rPr>
              <a:t>：综合 </a:t>
            </a:r>
            <a:r>
              <a:rPr lang="en-US" altLang="zh-CN" sz="2000" dirty="0">
                <a:latin typeface="宋体" panose="02010600030101010101" pitchFamily="2" charset="-122"/>
                <a:ea typeface="宋体" panose="02010600030101010101" pitchFamily="2" charset="-122"/>
              </a:rPr>
              <a:t>Issue</a:t>
            </a:r>
            <a:r>
              <a:rPr lang="zh-CN" altLang="en-US" sz="2000" dirty="0">
                <a:latin typeface="宋体" panose="02010600030101010101" pitchFamily="2" charset="-122"/>
                <a:ea typeface="宋体" panose="02010600030101010101" pitchFamily="2" charset="-122"/>
              </a:rPr>
              <a:t>、</a:t>
            </a:r>
            <a:r>
              <a:rPr lang="en-US" altLang="zh-CN" sz="2000" dirty="0">
                <a:latin typeface="宋体" panose="02010600030101010101" pitchFamily="2" charset="-122"/>
                <a:ea typeface="宋体" panose="02010600030101010101" pitchFamily="2" charset="-122"/>
              </a:rPr>
              <a:t>Pull Request </a:t>
            </a:r>
            <a:r>
              <a:rPr lang="zh-CN" altLang="en-US" sz="2000" dirty="0">
                <a:latin typeface="宋体" panose="02010600030101010101" pitchFamily="2" charset="-122"/>
                <a:ea typeface="宋体" panose="02010600030101010101" pitchFamily="2" charset="-122"/>
              </a:rPr>
              <a:t>及其交互行为的未来指标，从活动强度、协作密度与稳定性等维度，更精细地区分不同活跃水平的仓库。</a:t>
            </a:r>
            <a:endParaRPr lang="en-US" altLang="zh-CN" sz="2000" dirty="0">
              <a:latin typeface="宋体" panose="02010600030101010101" pitchFamily="2" charset="-122"/>
              <a:ea typeface="宋体" panose="02010600030101010101" pitchFamily="2" charset="-122"/>
            </a:endParaRPr>
          </a:p>
          <a:p>
            <a:endParaRPr lang="en-US" altLang="zh-CN" sz="2000" dirty="0">
              <a:latin typeface="宋体" panose="02010600030101010101" pitchFamily="2" charset="-122"/>
              <a:ea typeface="宋体" panose="02010600030101010101" pitchFamily="2" charset="-122"/>
            </a:endParaRPr>
          </a:p>
          <a:p>
            <a:r>
              <a:rPr lang="zh-CN" altLang="en-US" sz="2000" b="1" dirty="0">
                <a:solidFill>
                  <a:srgbClr val="FF0000"/>
                </a:solidFill>
                <a:latin typeface="宋体" panose="02010600030101010101" pitchFamily="2" charset="-122"/>
                <a:ea typeface="宋体" panose="02010600030101010101" pitchFamily="2" charset="-122"/>
              </a:rPr>
              <a:t>融合未来趋势，构建可解释评分机制</a:t>
            </a:r>
            <a:r>
              <a:rPr lang="zh-CN" altLang="en-US" sz="2000" dirty="0">
                <a:latin typeface="宋体" panose="02010600030101010101" pitchFamily="2" charset="-122"/>
                <a:ea typeface="宋体" panose="02010600030101010101" pitchFamily="2" charset="-122"/>
              </a:rPr>
              <a:t>：基于集成时序预测框架获取未来活动序列，并结合层次分析法（</a:t>
            </a:r>
            <a:r>
              <a:rPr lang="en-US" altLang="zh-CN" sz="2000" dirty="0">
                <a:latin typeface="宋体" panose="02010600030101010101" pitchFamily="2" charset="-122"/>
                <a:ea typeface="宋体" panose="02010600030101010101" pitchFamily="2" charset="-122"/>
              </a:rPr>
              <a:t>AHP</a:t>
            </a:r>
            <a:r>
              <a:rPr lang="zh-CN" altLang="en-US" sz="2000" dirty="0">
                <a:latin typeface="宋体" panose="02010600030101010101" pitchFamily="2" charset="-122"/>
                <a:ea typeface="宋体" panose="02010600030101010101" pitchFamily="2" charset="-122"/>
              </a:rPr>
              <a:t>）确定指标权重，在保证可解释性的前提下构建面向未来的活跃度评分。</a:t>
            </a:r>
            <a:endParaRPr lang="en-US" altLang="zh-CN" sz="2000" dirty="0">
              <a:latin typeface="宋体" panose="02010600030101010101" pitchFamily="2" charset="-122"/>
              <a:ea typeface="宋体" panose="02010600030101010101" pitchFamily="2" charset="-122"/>
            </a:endParaRPr>
          </a:p>
          <a:p>
            <a:endParaRPr lang="en-US" altLang="zh-CN" sz="2000" dirty="0">
              <a:latin typeface="宋体" panose="02010600030101010101" pitchFamily="2" charset="-122"/>
              <a:ea typeface="宋体" panose="02010600030101010101" pitchFamily="2" charset="-122"/>
            </a:endParaRPr>
          </a:p>
          <a:p>
            <a:r>
              <a:rPr lang="zh-CN" altLang="en-US" sz="2000" b="1" dirty="0">
                <a:solidFill>
                  <a:srgbClr val="FF0000"/>
                </a:solidFill>
                <a:latin typeface="宋体" panose="02010600030101010101" pitchFamily="2" charset="-122"/>
                <a:ea typeface="宋体" panose="02010600030101010101" pitchFamily="2" charset="-122"/>
              </a:rPr>
              <a:t>实现不同规模仓库的公平比较与潜力评估</a:t>
            </a:r>
            <a:r>
              <a:rPr lang="zh-CN" altLang="en-US" sz="2000" dirty="0">
                <a:latin typeface="宋体" panose="02010600030101010101" pitchFamily="2" charset="-122"/>
                <a:ea typeface="宋体" panose="02010600030101010101" pitchFamily="2" charset="-122"/>
              </a:rPr>
              <a:t>：通过数据放缩与非线性边际效应建模，弱化规模惯性对高活跃仓库的影响，同时增强中低活跃区间的变化信号，提升潜在成长仓库的可识别性。</a:t>
            </a:r>
          </a:p>
        </p:txBody>
      </p:sp>
    </p:spTree>
    <p:extLst>
      <p:ext uri="{BB962C8B-B14F-4D97-AF65-F5344CB8AC3E}">
        <p14:creationId xmlns:p14="http://schemas.microsoft.com/office/powerpoint/2010/main" val="15101800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a:extLst>
              <a:ext uri="{FF2B5EF4-FFF2-40B4-BE49-F238E27FC236}">
                <a16:creationId xmlns:a16="http://schemas.microsoft.com/office/drawing/2014/main" id="{899F4DDD-1079-42CF-9CBB-1621AC7EA09A}"/>
              </a:ext>
            </a:extLst>
          </p:cNvPr>
          <p:cNvGrpSpPr/>
          <p:nvPr/>
        </p:nvGrpSpPr>
        <p:grpSpPr>
          <a:xfrm>
            <a:off x="0" y="0"/>
            <a:ext cx="12192004" cy="734108"/>
            <a:chOff x="-281344" y="-71120"/>
            <a:chExt cx="12625748" cy="734108"/>
          </a:xfrm>
        </p:grpSpPr>
        <p:grpSp>
          <p:nvGrpSpPr>
            <p:cNvPr id="42" name="组合 3">
              <a:extLst>
                <a:ext uri="{FF2B5EF4-FFF2-40B4-BE49-F238E27FC236}">
                  <a16:creationId xmlns:a16="http://schemas.microsoft.com/office/drawing/2014/main" id="{5250F2BE-6A19-44C8-AB2C-DB3382FA4F26}"/>
                </a:ext>
              </a:extLst>
            </p:cNvPr>
            <p:cNvGrpSpPr/>
            <p:nvPr/>
          </p:nvGrpSpPr>
          <p:grpSpPr>
            <a:xfrm>
              <a:off x="-281344" y="-71120"/>
              <a:ext cx="12625748" cy="734108"/>
              <a:chOff x="-240704" y="246620"/>
              <a:chExt cx="3456385" cy="734108"/>
            </a:xfrm>
          </p:grpSpPr>
          <p:sp>
            <p:nvSpPr>
              <p:cNvPr id="48" name="矩形: 圆角 1">
                <a:extLst>
                  <a:ext uri="{FF2B5EF4-FFF2-40B4-BE49-F238E27FC236}">
                    <a16:creationId xmlns:a16="http://schemas.microsoft.com/office/drawing/2014/main" id="{189C7819-7CE4-4FD8-BA4F-02C461320292}"/>
                  </a:ext>
                </a:extLst>
              </p:cNvPr>
              <p:cNvSpPr/>
              <p:nvPr/>
            </p:nvSpPr>
            <p:spPr>
              <a:xfrm>
                <a:off x="-240704" y="246620"/>
                <a:ext cx="3456384" cy="734108"/>
              </a:xfrm>
              <a:prstGeom prst="rect">
                <a:avLst/>
              </a:prstGeom>
              <a:solidFill>
                <a:srgbClr val="9B0D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panose="020B0502040204020203"/>
                  <a:ea typeface="微软雅黑 Light" panose="020B0502040204020203" charset="-122"/>
                  <a:cs typeface="+mn-cs"/>
                </a:endParaRPr>
              </a:p>
            </p:txBody>
          </p:sp>
          <p:sp>
            <p:nvSpPr>
              <p:cNvPr id="49" name="文本占位符 3">
                <a:extLst>
                  <a:ext uri="{FF2B5EF4-FFF2-40B4-BE49-F238E27FC236}">
                    <a16:creationId xmlns:a16="http://schemas.microsoft.com/office/drawing/2014/main" id="{F12658D7-943F-4488-9A45-EC14798FDA64}"/>
                  </a:ext>
                </a:extLst>
              </p:cNvPr>
              <p:cNvSpPr txBox="1"/>
              <p:nvPr/>
            </p:nvSpPr>
            <p:spPr>
              <a:xfrm>
                <a:off x="-137012" y="310719"/>
                <a:ext cx="3352693" cy="605909"/>
              </a:xfrm>
              <a:prstGeom prst="roundRect">
                <a:avLst>
                  <a:gd name="adj" fmla="val 50000"/>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buNone/>
                  <a:defRPr/>
                </a:pPr>
                <a:r>
                  <a:rPr lang="zh-CN" altLang="en-US" b="1" dirty="0">
                    <a:solidFill>
                      <a:prstClr val="white"/>
                    </a:solidFill>
                    <a:latin typeface="微软雅黑" panose="020B0503020204020204" charset="-122"/>
                    <a:ea typeface="微软雅黑" panose="020B0503020204020204" charset="-122"/>
                  </a:rPr>
                  <a:t>成果速览</a:t>
                </a:r>
                <a:endParaRPr lang="en-GB" altLang="zh-CN" b="1" dirty="0">
                  <a:solidFill>
                    <a:prstClr val="white"/>
                  </a:solidFill>
                  <a:latin typeface="微软雅黑" panose="020B0503020204020204" charset="-122"/>
                  <a:ea typeface="微软雅黑" panose="020B0503020204020204" charset="-122"/>
                </a:endParaRPr>
              </a:p>
            </p:txBody>
          </p:sp>
        </p:grpSp>
        <p:grpSp>
          <p:nvGrpSpPr>
            <p:cNvPr id="43" name="组合 42">
              <a:extLst>
                <a:ext uri="{FF2B5EF4-FFF2-40B4-BE49-F238E27FC236}">
                  <a16:creationId xmlns:a16="http://schemas.microsoft.com/office/drawing/2014/main" id="{0880E399-06A7-4BB0-A1E1-9B68E6FC535C}"/>
                </a:ext>
              </a:extLst>
            </p:cNvPr>
            <p:cNvGrpSpPr/>
            <p:nvPr/>
          </p:nvGrpSpPr>
          <p:grpSpPr>
            <a:xfrm>
              <a:off x="9857491" y="42625"/>
              <a:ext cx="1986777" cy="547776"/>
              <a:chOff x="3359696" y="637245"/>
              <a:chExt cx="6243070" cy="1721284"/>
            </a:xfrm>
          </p:grpSpPr>
          <p:pic>
            <p:nvPicPr>
              <p:cNvPr id="44" name="图片 43">
                <a:extLst>
                  <a:ext uri="{FF2B5EF4-FFF2-40B4-BE49-F238E27FC236}">
                    <a16:creationId xmlns:a16="http://schemas.microsoft.com/office/drawing/2014/main" id="{EC1B7ACE-F066-4261-ACD9-15FE58E1B97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59696" y="637245"/>
                <a:ext cx="1643882" cy="1643882"/>
              </a:xfrm>
              <a:prstGeom prst="rect">
                <a:avLst/>
              </a:prstGeom>
            </p:spPr>
          </p:pic>
          <p:grpSp>
            <p:nvGrpSpPr>
              <p:cNvPr id="45" name="组合 44">
                <a:extLst>
                  <a:ext uri="{FF2B5EF4-FFF2-40B4-BE49-F238E27FC236}">
                    <a16:creationId xmlns:a16="http://schemas.microsoft.com/office/drawing/2014/main" id="{98FCEE37-FADE-4DD0-BC9B-6B2DD647107C}"/>
                  </a:ext>
                </a:extLst>
              </p:cNvPr>
              <p:cNvGrpSpPr/>
              <p:nvPr/>
            </p:nvGrpSpPr>
            <p:grpSpPr>
              <a:xfrm>
                <a:off x="4897074" y="920899"/>
                <a:ext cx="4705692" cy="1437630"/>
                <a:chOff x="4971863" y="777003"/>
                <a:chExt cx="4705692" cy="1437630"/>
              </a:xfrm>
            </p:grpSpPr>
            <p:pic>
              <p:nvPicPr>
                <p:cNvPr id="46" name="图片 45">
                  <a:extLst>
                    <a:ext uri="{FF2B5EF4-FFF2-40B4-BE49-F238E27FC236}">
                      <a16:creationId xmlns:a16="http://schemas.microsoft.com/office/drawing/2014/main" id="{E8B47AC1-664F-4D92-91FB-FE0F1D6B7BC8}"/>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40000" contrast="-40000"/>
                          </a14:imgEffect>
                          <a14:imgEffect>
                            <a14:sharpenSoften amount="50000"/>
                          </a14:imgEffect>
                        </a14:imgLayer>
                      </a14:imgProps>
                    </a:ext>
                    <a:ext uri="{28A0092B-C50C-407E-A947-70E740481C1C}">
                      <a14:useLocalDpi xmlns:a14="http://schemas.microsoft.com/office/drawing/2010/main" val="0"/>
                    </a:ext>
                  </a:extLst>
                </a:blip>
                <a:srcRect l="9740" t="53878" r="8864" b="27627"/>
                <a:stretch>
                  <a:fillRect/>
                </a:stretch>
              </p:blipFill>
              <p:spPr>
                <a:xfrm>
                  <a:off x="5266864" y="777003"/>
                  <a:ext cx="4108883" cy="821319"/>
                </a:xfrm>
                <a:prstGeom prst="rect">
                  <a:avLst/>
                </a:prstGeom>
              </p:spPr>
            </p:pic>
            <p:sp>
              <p:nvSpPr>
                <p:cNvPr id="47" name="文本框 46">
                  <a:extLst>
                    <a:ext uri="{FF2B5EF4-FFF2-40B4-BE49-F238E27FC236}">
                      <a16:creationId xmlns:a16="http://schemas.microsoft.com/office/drawing/2014/main" id="{774EC7DF-F1AA-4D20-9552-4C4DF4347C69}"/>
                    </a:ext>
                  </a:extLst>
                </p:cNvPr>
                <p:cNvSpPr txBox="1"/>
                <p:nvPr/>
              </p:nvSpPr>
              <p:spPr>
                <a:xfrm>
                  <a:off x="4971863" y="1586601"/>
                  <a:ext cx="4705692" cy="628032"/>
                </a:xfrm>
                <a:prstGeom prst="rect">
                  <a:avLst/>
                </a:prstGeom>
                <a:noFill/>
              </p:spPr>
              <p:txBody>
                <a:bodyPr wrap="none" rtlCol="0">
                  <a:spAutoFit/>
                </a:bodyPr>
                <a:lstStyle/>
                <a:p>
                  <a:pPr marL="0" marR="0" lvl="0" indent="0" algn="l" defTabSz="914400" rtl="0" eaLnBrk="1" fontAlgn="auto" latinLnBrk="0" hangingPunct="1">
                    <a:lnSpc>
                      <a:spcPct val="130000"/>
                    </a:lnSpc>
                    <a:spcBef>
                      <a:spcPts val="0"/>
                    </a:spcBef>
                    <a:spcAft>
                      <a:spcPts val="0"/>
                    </a:spcAft>
                    <a:buClrTx/>
                    <a:buSzTx/>
                    <a:buFontTx/>
                    <a:buNone/>
                    <a:defRPr/>
                  </a:pPr>
                  <a:r>
                    <a:rPr kumimoji="0" lang="en-US" altLang="zh-CN" sz="600" b="1" i="0" u="none" strike="noStrike" kern="1200" cap="none" spc="0" normalizeH="0" baseline="0" noProof="0" dirty="0">
                      <a:ln>
                        <a:noFill/>
                      </a:ln>
                      <a:solidFill>
                        <a:prstClr val="white"/>
                      </a:solidFill>
                      <a:effectLst/>
                      <a:uLnTx/>
                      <a:uFillTx/>
                      <a:latin typeface="Arial" panose="020B0604020202020204" pitchFamily="34" charset="0"/>
                      <a:ea typeface="微软雅黑 Light" panose="020B0502040204020203" charset="-122"/>
                      <a:cs typeface="Arial" panose="020B0604020202020204" pitchFamily="34" charset="0"/>
                    </a:rPr>
                    <a:t>EAST CHINA NORMAL UNIVERSITY</a:t>
                  </a:r>
                  <a:endParaRPr kumimoji="0" lang="zh-CN" altLang="en-US" sz="600" b="1" i="0" u="none" strike="noStrike" kern="1200" cap="none" spc="0" normalizeH="0" baseline="0" noProof="0" dirty="0">
                    <a:ln>
                      <a:noFill/>
                    </a:ln>
                    <a:solidFill>
                      <a:prstClr val="white"/>
                    </a:solidFill>
                    <a:effectLst/>
                    <a:uLnTx/>
                    <a:uFillTx/>
                    <a:latin typeface="Arial" panose="020B0604020202020204" pitchFamily="34" charset="0"/>
                    <a:ea typeface="微软雅黑 Light" panose="020B0502040204020203" charset="-122"/>
                    <a:cs typeface="Arial" panose="020B0604020202020204" pitchFamily="34" charset="0"/>
                  </a:endParaRPr>
                </a:p>
              </p:txBody>
            </p:sp>
          </p:grpSp>
        </p:grpSp>
      </p:grpSp>
      <p:grpSp>
        <p:nvGrpSpPr>
          <p:cNvPr id="2" name="组合 1">
            <a:extLst>
              <a:ext uri="{FF2B5EF4-FFF2-40B4-BE49-F238E27FC236}">
                <a16:creationId xmlns:a16="http://schemas.microsoft.com/office/drawing/2014/main" id="{1D06559D-8C50-4367-B93F-754EF6758D0F}"/>
              </a:ext>
            </a:extLst>
          </p:cNvPr>
          <p:cNvGrpSpPr/>
          <p:nvPr/>
        </p:nvGrpSpPr>
        <p:grpSpPr>
          <a:xfrm>
            <a:off x="430667" y="855819"/>
            <a:ext cx="10942922" cy="5540523"/>
            <a:chOff x="430667" y="855819"/>
            <a:chExt cx="10942922" cy="5540523"/>
          </a:xfrm>
        </p:grpSpPr>
        <p:pic>
          <p:nvPicPr>
            <p:cNvPr id="6" name="图片 5">
              <a:extLst>
                <a:ext uri="{FF2B5EF4-FFF2-40B4-BE49-F238E27FC236}">
                  <a16:creationId xmlns:a16="http://schemas.microsoft.com/office/drawing/2014/main" id="{B5167AE0-793A-424C-AFDD-DC867FD24A46}"/>
                </a:ext>
              </a:extLst>
            </p:cNvPr>
            <p:cNvPicPr>
              <a:picLocks noChangeAspect="1"/>
            </p:cNvPicPr>
            <p:nvPr/>
          </p:nvPicPr>
          <p:blipFill>
            <a:blip r:embed="rId6"/>
            <a:stretch>
              <a:fillRect/>
            </a:stretch>
          </p:blipFill>
          <p:spPr>
            <a:xfrm>
              <a:off x="430667" y="855819"/>
              <a:ext cx="10902820" cy="5540523"/>
            </a:xfrm>
            <a:prstGeom prst="rect">
              <a:avLst/>
            </a:prstGeom>
          </p:spPr>
        </p:pic>
        <p:sp>
          <p:nvSpPr>
            <p:cNvPr id="10" name="文本框 9">
              <a:extLst>
                <a:ext uri="{FF2B5EF4-FFF2-40B4-BE49-F238E27FC236}">
                  <a16:creationId xmlns:a16="http://schemas.microsoft.com/office/drawing/2014/main" id="{C545DA7C-8D00-452E-8179-C26E653C2F38}"/>
                </a:ext>
              </a:extLst>
            </p:cNvPr>
            <p:cNvSpPr txBox="1"/>
            <p:nvPr/>
          </p:nvSpPr>
          <p:spPr>
            <a:xfrm>
              <a:off x="5255630" y="2755232"/>
              <a:ext cx="2139044" cy="369332"/>
            </a:xfrm>
            <a:prstGeom prst="rect">
              <a:avLst/>
            </a:prstGeom>
            <a:noFill/>
          </p:spPr>
          <p:txBody>
            <a:bodyPr wrap="square" rtlCol="0">
              <a:spAutoFit/>
            </a:bodyPr>
            <a:lstStyle/>
            <a:p>
              <a:r>
                <a:rPr lang="zh-CN" altLang="en-US" b="1" dirty="0">
                  <a:solidFill>
                    <a:srgbClr val="C00000"/>
                  </a:solidFill>
                  <a:latin typeface="黑体" panose="02010609060101010101" pitchFamily="49" charset="-122"/>
                  <a:ea typeface="黑体" panose="02010609060101010101" pitchFamily="49" charset="-122"/>
                </a:rPr>
                <a:t>动态数据展示模块</a:t>
              </a:r>
            </a:p>
          </p:txBody>
        </p:sp>
        <p:sp>
          <p:nvSpPr>
            <p:cNvPr id="20" name="文本框 19">
              <a:extLst>
                <a:ext uri="{FF2B5EF4-FFF2-40B4-BE49-F238E27FC236}">
                  <a16:creationId xmlns:a16="http://schemas.microsoft.com/office/drawing/2014/main" id="{113DAA16-F35F-4C9C-B131-04B03FF1D76E}"/>
                </a:ext>
              </a:extLst>
            </p:cNvPr>
            <p:cNvSpPr txBox="1"/>
            <p:nvPr/>
          </p:nvSpPr>
          <p:spPr>
            <a:xfrm>
              <a:off x="808976" y="4357385"/>
              <a:ext cx="4065630" cy="369332"/>
            </a:xfrm>
            <a:prstGeom prst="rect">
              <a:avLst/>
            </a:prstGeom>
            <a:noFill/>
          </p:spPr>
          <p:txBody>
            <a:bodyPr wrap="square" rtlCol="0">
              <a:spAutoFit/>
            </a:bodyPr>
            <a:lstStyle/>
            <a:p>
              <a:r>
                <a:rPr lang="zh-CN" altLang="en-US" b="1" dirty="0">
                  <a:solidFill>
                    <a:srgbClr val="C00000"/>
                  </a:solidFill>
                  <a:latin typeface="黑体" panose="02010609060101010101" pitchFamily="49" charset="-122"/>
                  <a:ea typeface="黑体" panose="02010609060101010101" pitchFamily="49" charset="-122"/>
                </a:rPr>
                <a:t>仓库活跃分数卡片，活跃状态简评</a:t>
              </a:r>
            </a:p>
          </p:txBody>
        </p:sp>
        <p:sp>
          <p:nvSpPr>
            <p:cNvPr id="21" name="文本框 20">
              <a:extLst>
                <a:ext uri="{FF2B5EF4-FFF2-40B4-BE49-F238E27FC236}">
                  <a16:creationId xmlns:a16="http://schemas.microsoft.com/office/drawing/2014/main" id="{EAA2C92E-2EBD-4948-80DE-438ECFEA3554}"/>
                </a:ext>
              </a:extLst>
            </p:cNvPr>
            <p:cNvSpPr txBox="1"/>
            <p:nvPr/>
          </p:nvSpPr>
          <p:spPr>
            <a:xfrm>
              <a:off x="2870951" y="1117898"/>
              <a:ext cx="2452163" cy="369332"/>
            </a:xfrm>
            <a:prstGeom prst="rect">
              <a:avLst/>
            </a:prstGeom>
            <a:noFill/>
          </p:spPr>
          <p:txBody>
            <a:bodyPr wrap="square" rtlCol="0">
              <a:spAutoFit/>
            </a:bodyPr>
            <a:lstStyle/>
            <a:p>
              <a:r>
                <a:rPr lang="zh-CN" altLang="en-US" b="1" dirty="0">
                  <a:solidFill>
                    <a:srgbClr val="C00000"/>
                  </a:solidFill>
                  <a:latin typeface="黑体" panose="02010609060101010101" pitchFamily="49" charset="-122"/>
                  <a:ea typeface="黑体" panose="02010609060101010101" pitchFamily="49" charset="-122"/>
                </a:rPr>
                <a:t>仓库名称模糊搜索</a:t>
              </a:r>
            </a:p>
          </p:txBody>
        </p:sp>
        <p:sp>
          <p:nvSpPr>
            <p:cNvPr id="22" name="文本框 21">
              <a:extLst>
                <a:ext uri="{FF2B5EF4-FFF2-40B4-BE49-F238E27FC236}">
                  <a16:creationId xmlns:a16="http://schemas.microsoft.com/office/drawing/2014/main" id="{9407AF3A-6850-4298-9426-EF98CD3969A9}"/>
                </a:ext>
              </a:extLst>
            </p:cNvPr>
            <p:cNvSpPr txBox="1"/>
            <p:nvPr/>
          </p:nvSpPr>
          <p:spPr>
            <a:xfrm>
              <a:off x="6594469" y="5534459"/>
              <a:ext cx="3474474" cy="646331"/>
            </a:xfrm>
            <a:prstGeom prst="rect">
              <a:avLst/>
            </a:prstGeom>
            <a:noFill/>
          </p:spPr>
          <p:txBody>
            <a:bodyPr wrap="square" rtlCol="0">
              <a:spAutoFit/>
            </a:bodyPr>
            <a:lstStyle/>
            <a:p>
              <a:r>
                <a:rPr lang="zh-CN" altLang="en-US" b="1" dirty="0">
                  <a:solidFill>
                    <a:srgbClr val="C00000"/>
                  </a:solidFill>
                  <a:latin typeface="黑体" panose="02010609060101010101" pitchFamily="49" charset="-122"/>
                  <a:ea typeface="黑体" panose="02010609060101010101" pitchFamily="49" charset="-122"/>
                </a:rPr>
                <a:t>知识库信息检索，模型分析总结，帮助用户快速了解仓库详情。</a:t>
              </a:r>
            </a:p>
          </p:txBody>
        </p:sp>
        <p:sp>
          <p:nvSpPr>
            <p:cNvPr id="11" name="箭头: 右 10">
              <a:extLst>
                <a:ext uri="{FF2B5EF4-FFF2-40B4-BE49-F238E27FC236}">
                  <a16:creationId xmlns:a16="http://schemas.microsoft.com/office/drawing/2014/main" id="{46B88D08-B2CA-4266-9F8A-8882AD235CE4}"/>
                </a:ext>
              </a:extLst>
            </p:cNvPr>
            <p:cNvSpPr/>
            <p:nvPr/>
          </p:nvSpPr>
          <p:spPr>
            <a:xfrm>
              <a:off x="2594804" y="1199465"/>
              <a:ext cx="361291" cy="206197"/>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a:extLst>
                <a:ext uri="{FF2B5EF4-FFF2-40B4-BE49-F238E27FC236}">
                  <a16:creationId xmlns:a16="http://schemas.microsoft.com/office/drawing/2014/main" id="{1AD90CC6-2615-4201-8B00-DE510B50A6B1}"/>
                </a:ext>
              </a:extLst>
            </p:cNvPr>
            <p:cNvSpPr/>
            <p:nvPr/>
          </p:nvSpPr>
          <p:spPr>
            <a:xfrm>
              <a:off x="838200" y="962440"/>
              <a:ext cx="1676400" cy="646331"/>
            </a:xfrm>
            <a:prstGeom prst="ellipse">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左大括号 15">
              <a:extLst>
                <a:ext uri="{FF2B5EF4-FFF2-40B4-BE49-F238E27FC236}">
                  <a16:creationId xmlns:a16="http://schemas.microsoft.com/office/drawing/2014/main" id="{5B54368B-83F9-4321-A471-184ED590833D}"/>
                </a:ext>
              </a:extLst>
            </p:cNvPr>
            <p:cNvSpPr/>
            <p:nvPr/>
          </p:nvSpPr>
          <p:spPr>
            <a:xfrm flipH="1">
              <a:off x="4580452" y="2004128"/>
              <a:ext cx="548891" cy="1937657"/>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9" name="矩形 18">
              <a:extLst>
                <a:ext uri="{FF2B5EF4-FFF2-40B4-BE49-F238E27FC236}">
                  <a16:creationId xmlns:a16="http://schemas.microsoft.com/office/drawing/2014/main" id="{03438391-1D1D-4184-82A4-8D9D838AD756}"/>
                </a:ext>
              </a:extLst>
            </p:cNvPr>
            <p:cNvSpPr/>
            <p:nvPr/>
          </p:nvSpPr>
          <p:spPr>
            <a:xfrm>
              <a:off x="5900057" y="3265714"/>
              <a:ext cx="1807029" cy="369332"/>
            </a:xfrm>
            <a:prstGeom prst="rect">
              <a:avLst/>
            </a:prstGeom>
            <a:noFill/>
            <a:ln w="222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a:extLst>
                <a:ext uri="{FF2B5EF4-FFF2-40B4-BE49-F238E27FC236}">
                  <a16:creationId xmlns:a16="http://schemas.microsoft.com/office/drawing/2014/main" id="{0A3438AF-70EF-4C36-B8B6-EA7D364D7066}"/>
                </a:ext>
              </a:extLst>
            </p:cNvPr>
            <p:cNvSpPr/>
            <p:nvPr/>
          </p:nvSpPr>
          <p:spPr>
            <a:xfrm>
              <a:off x="5900057" y="4332514"/>
              <a:ext cx="1012372" cy="263575"/>
            </a:xfrm>
            <a:prstGeom prst="rect">
              <a:avLst/>
            </a:prstGeom>
            <a:noFill/>
            <a:ln w="222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5" name="直接箭头连接符 24">
              <a:extLst>
                <a:ext uri="{FF2B5EF4-FFF2-40B4-BE49-F238E27FC236}">
                  <a16:creationId xmlns:a16="http://schemas.microsoft.com/office/drawing/2014/main" id="{68AECBED-5A03-4FB0-9525-696BB3593B2F}"/>
                </a:ext>
              </a:extLst>
            </p:cNvPr>
            <p:cNvCxnSpPr>
              <a:cxnSpLocks/>
            </p:cNvCxnSpPr>
            <p:nvPr/>
          </p:nvCxnSpPr>
          <p:spPr>
            <a:xfrm>
              <a:off x="7805057" y="3429000"/>
              <a:ext cx="442306" cy="2043970"/>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26">
              <a:extLst>
                <a:ext uri="{FF2B5EF4-FFF2-40B4-BE49-F238E27FC236}">
                  <a16:creationId xmlns:a16="http://schemas.microsoft.com/office/drawing/2014/main" id="{1C471F25-BDE6-4542-BB57-E342291BC7EC}"/>
                </a:ext>
              </a:extLst>
            </p:cNvPr>
            <p:cNvCxnSpPr>
              <a:cxnSpLocks/>
            </p:cNvCxnSpPr>
            <p:nvPr/>
          </p:nvCxnSpPr>
          <p:spPr>
            <a:xfrm>
              <a:off x="7010400" y="4506686"/>
              <a:ext cx="957943" cy="966284"/>
            </a:xfrm>
            <a:prstGeom prst="straightConnector1">
              <a:avLst/>
            </a:prstGeom>
            <a:ln w="158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9" name="文本框 28">
              <a:extLst>
                <a:ext uri="{FF2B5EF4-FFF2-40B4-BE49-F238E27FC236}">
                  <a16:creationId xmlns:a16="http://schemas.microsoft.com/office/drawing/2014/main" id="{2C34AFA9-E4BB-4805-B118-C40A2C78C4E4}"/>
                </a:ext>
              </a:extLst>
            </p:cNvPr>
            <p:cNvSpPr txBox="1"/>
            <p:nvPr/>
          </p:nvSpPr>
          <p:spPr>
            <a:xfrm>
              <a:off x="8712217" y="1405662"/>
              <a:ext cx="2661372" cy="646331"/>
            </a:xfrm>
            <a:prstGeom prst="rect">
              <a:avLst/>
            </a:prstGeom>
            <a:noFill/>
          </p:spPr>
          <p:txBody>
            <a:bodyPr wrap="square" rtlCol="0">
              <a:spAutoFit/>
            </a:bodyPr>
            <a:lstStyle/>
            <a:p>
              <a:r>
                <a:rPr lang="zh-CN" altLang="en-US"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基于 </a:t>
              </a:r>
              <a:r>
                <a:rPr lang="en-US" altLang="zh-CN" b="1" dirty="0" err="1">
                  <a:solidFill>
                    <a:srgbClr val="C00000"/>
                  </a:solidFill>
                  <a:latin typeface="Times New Roman" panose="02020603050405020304" pitchFamily="18" charset="0"/>
                  <a:ea typeface="黑体" panose="02010609060101010101" pitchFamily="49" charset="-122"/>
                  <a:cs typeface="Times New Roman" panose="02020603050405020304" pitchFamily="18" charset="0"/>
                </a:rPr>
                <a:t>RAG+LangChain</a:t>
              </a:r>
              <a:r>
                <a:rPr lang="zh-CN" altLang="en-US"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的大模型问答助手</a:t>
              </a:r>
            </a:p>
          </p:txBody>
        </p:sp>
      </p:grpSp>
    </p:spTree>
    <p:extLst>
      <p:ext uri="{BB962C8B-B14F-4D97-AF65-F5344CB8AC3E}">
        <p14:creationId xmlns:p14="http://schemas.microsoft.com/office/powerpoint/2010/main" val="39986873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a:extLst>
              <a:ext uri="{FF2B5EF4-FFF2-40B4-BE49-F238E27FC236}">
                <a16:creationId xmlns:a16="http://schemas.microsoft.com/office/drawing/2014/main" id="{899F4DDD-1079-42CF-9CBB-1621AC7EA09A}"/>
              </a:ext>
            </a:extLst>
          </p:cNvPr>
          <p:cNvGrpSpPr/>
          <p:nvPr/>
        </p:nvGrpSpPr>
        <p:grpSpPr>
          <a:xfrm>
            <a:off x="0" y="0"/>
            <a:ext cx="12192004" cy="734108"/>
            <a:chOff x="-281344" y="-71120"/>
            <a:chExt cx="12625748" cy="734108"/>
          </a:xfrm>
        </p:grpSpPr>
        <p:grpSp>
          <p:nvGrpSpPr>
            <p:cNvPr id="42" name="组合 3">
              <a:extLst>
                <a:ext uri="{FF2B5EF4-FFF2-40B4-BE49-F238E27FC236}">
                  <a16:creationId xmlns:a16="http://schemas.microsoft.com/office/drawing/2014/main" id="{5250F2BE-6A19-44C8-AB2C-DB3382FA4F26}"/>
                </a:ext>
              </a:extLst>
            </p:cNvPr>
            <p:cNvGrpSpPr/>
            <p:nvPr/>
          </p:nvGrpSpPr>
          <p:grpSpPr>
            <a:xfrm>
              <a:off x="-281344" y="-71120"/>
              <a:ext cx="12625748" cy="734108"/>
              <a:chOff x="-240704" y="246620"/>
              <a:chExt cx="3456385" cy="734108"/>
            </a:xfrm>
          </p:grpSpPr>
          <p:sp>
            <p:nvSpPr>
              <p:cNvPr id="48" name="矩形: 圆角 1">
                <a:extLst>
                  <a:ext uri="{FF2B5EF4-FFF2-40B4-BE49-F238E27FC236}">
                    <a16:creationId xmlns:a16="http://schemas.microsoft.com/office/drawing/2014/main" id="{189C7819-7CE4-4FD8-BA4F-02C461320292}"/>
                  </a:ext>
                </a:extLst>
              </p:cNvPr>
              <p:cNvSpPr/>
              <p:nvPr/>
            </p:nvSpPr>
            <p:spPr>
              <a:xfrm>
                <a:off x="-240704" y="246620"/>
                <a:ext cx="3456384" cy="734108"/>
              </a:xfrm>
              <a:prstGeom prst="rect">
                <a:avLst/>
              </a:prstGeom>
              <a:solidFill>
                <a:srgbClr val="9B0D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panose="020B0502040204020203"/>
                  <a:ea typeface="微软雅黑 Light" panose="020B0502040204020203" charset="-122"/>
                  <a:cs typeface="+mn-cs"/>
                </a:endParaRPr>
              </a:p>
            </p:txBody>
          </p:sp>
          <p:sp>
            <p:nvSpPr>
              <p:cNvPr id="49" name="文本占位符 3">
                <a:extLst>
                  <a:ext uri="{FF2B5EF4-FFF2-40B4-BE49-F238E27FC236}">
                    <a16:creationId xmlns:a16="http://schemas.microsoft.com/office/drawing/2014/main" id="{F12658D7-943F-4488-9A45-EC14798FDA64}"/>
                  </a:ext>
                </a:extLst>
              </p:cNvPr>
              <p:cNvSpPr txBox="1"/>
              <p:nvPr/>
            </p:nvSpPr>
            <p:spPr>
              <a:xfrm>
                <a:off x="-137012" y="310719"/>
                <a:ext cx="3352693" cy="605909"/>
              </a:xfrm>
              <a:prstGeom prst="roundRect">
                <a:avLst>
                  <a:gd name="adj" fmla="val 50000"/>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buNone/>
                  <a:defRPr/>
                </a:pPr>
                <a:r>
                  <a:rPr lang="en-US" altLang="zh-CN" b="1" dirty="0" err="1">
                    <a:solidFill>
                      <a:prstClr val="white"/>
                    </a:solidFill>
                    <a:latin typeface="微软雅黑" panose="020B0503020204020204" charset="-122"/>
                    <a:ea typeface="微软雅黑" panose="020B0503020204020204" charset="-122"/>
                  </a:rPr>
                  <a:t>CallBack</a:t>
                </a:r>
                <a:endParaRPr lang="en-GB" altLang="zh-CN" b="1" dirty="0">
                  <a:solidFill>
                    <a:prstClr val="white"/>
                  </a:solidFill>
                  <a:latin typeface="微软雅黑" panose="020B0503020204020204" charset="-122"/>
                  <a:ea typeface="微软雅黑" panose="020B0503020204020204" charset="-122"/>
                </a:endParaRPr>
              </a:p>
            </p:txBody>
          </p:sp>
        </p:grpSp>
        <p:grpSp>
          <p:nvGrpSpPr>
            <p:cNvPr id="43" name="组合 42">
              <a:extLst>
                <a:ext uri="{FF2B5EF4-FFF2-40B4-BE49-F238E27FC236}">
                  <a16:creationId xmlns:a16="http://schemas.microsoft.com/office/drawing/2014/main" id="{0880E399-06A7-4BB0-A1E1-9B68E6FC535C}"/>
                </a:ext>
              </a:extLst>
            </p:cNvPr>
            <p:cNvGrpSpPr/>
            <p:nvPr/>
          </p:nvGrpSpPr>
          <p:grpSpPr>
            <a:xfrm>
              <a:off x="9857491" y="42625"/>
              <a:ext cx="1986777" cy="547776"/>
              <a:chOff x="3359696" y="637245"/>
              <a:chExt cx="6243070" cy="1721284"/>
            </a:xfrm>
          </p:grpSpPr>
          <p:pic>
            <p:nvPicPr>
              <p:cNvPr id="44" name="图片 43">
                <a:extLst>
                  <a:ext uri="{FF2B5EF4-FFF2-40B4-BE49-F238E27FC236}">
                    <a16:creationId xmlns:a16="http://schemas.microsoft.com/office/drawing/2014/main" id="{EC1B7ACE-F066-4261-ACD9-15FE58E1B97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59696" y="637245"/>
                <a:ext cx="1643882" cy="1643882"/>
              </a:xfrm>
              <a:prstGeom prst="rect">
                <a:avLst/>
              </a:prstGeom>
            </p:spPr>
          </p:pic>
          <p:grpSp>
            <p:nvGrpSpPr>
              <p:cNvPr id="45" name="组合 44">
                <a:extLst>
                  <a:ext uri="{FF2B5EF4-FFF2-40B4-BE49-F238E27FC236}">
                    <a16:creationId xmlns:a16="http://schemas.microsoft.com/office/drawing/2014/main" id="{98FCEE37-FADE-4DD0-BC9B-6B2DD647107C}"/>
                  </a:ext>
                </a:extLst>
              </p:cNvPr>
              <p:cNvGrpSpPr/>
              <p:nvPr/>
            </p:nvGrpSpPr>
            <p:grpSpPr>
              <a:xfrm>
                <a:off x="4897074" y="920899"/>
                <a:ext cx="4705692" cy="1437630"/>
                <a:chOff x="4971863" y="777003"/>
                <a:chExt cx="4705692" cy="1437630"/>
              </a:xfrm>
            </p:grpSpPr>
            <p:pic>
              <p:nvPicPr>
                <p:cNvPr id="46" name="图片 45">
                  <a:extLst>
                    <a:ext uri="{FF2B5EF4-FFF2-40B4-BE49-F238E27FC236}">
                      <a16:creationId xmlns:a16="http://schemas.microsoft.com/office/drawing/2014/main" id="{E8B47AC1-664F-4D92-91FB-FE0F1D6B7BC8}"/>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40000" contrast="-40000"/>
                          </a14:imgEffect>
                          <a14:imgEffect>
                            <a14:sharpenSoften amount="50000"/>
                          </a14:imgEffect>
                        </a14:imgLayer>
                      </a14:imgProps>
                    </a:ext>
                    <a:ext uri="{28A0092B-C50C-407E-A947-70E740481C1C}">
                      <a14:useLocalDpi xmlns:a14="http://schemas.microsoft.com/office/drawing/2010/main" val="0"/>
                    </a:ext>
                  </a:extLst>
                </a:blip>
                <a:srcRect l="9740" t="53878" r="8864" b="27627"/>
                <a:stretch>
                  <a:fillRect/>
                </a:stretch>
              </p:blipFill>
              <p:spPr>
                <a:xfrm>
                  <a:off x="5266864" y="777003"/>
                  <a:ext cx="4108883" cy="821319"/>
                </a:xfrm>
                <a:prstGeom prst="rect">
                  <a:avLst/>
                </a:prstGeom>
              </p:spPr>
            </p:pic>
            <p:sp>
              <p:nvSpPr>
                <p:cNvPr id="47" name="文本框 46">
                  <a:extLst>
                    <a:ext uri="{FF2B5EF4-FFF2-40B4-BE49-F238E27FC236}">
                      <a16:creationId xmlns:a16="http://schemas.microsoft.com/office/drawing/2014/main" id="{774EC7DF-F1AA-4D20-9552-4C4DF4347C69}"/>
                    </a:ext>
                  </a:extLst>
                </p:cNvPr>
                <p:cNvSpPr txBox="1"/>
                <p:nvPr/>
              </p:nvSpPr>
              <p:spPr>
                <a:xfrm>
                  <a:off x="4971863" y="1586601"/>
                  <a:ext cx="4705692" cy="628032"/>
                </a:xfrm>
                <a:prstGeom prst="rect">
                  <a:avLst/>
                </a:prstGeom>
                <a:noFill/>
              </p:spPr>
              <p:txBody>
                <a:bodyPr wrap="none" rtlCol="0">
                  <a:spAutoFit/>
                </a:bodyPr>
                <a:lstStyle/>
                <a:p>
                  <a:pPr marL="0" marR="0" lvl="0" indent="0" algn="l" defTabSz="914400" rtl="0" eaLnBrk="1" fontAlgn="auto" latinLnBrk="0" hangingPunct="1">
                    <a:lnSpc>
                      <a:spcPct val="130000"/>
                    </a:lnSpc>
                    <a:spcBef>
                      <a:spcPts val="0"/>
                    </a:spcBef>
                    <a:spcAft>
                      <a:spcPts val="0"/>
                    </a:spcAft>
                    <a:buClrTx/>
                    <a:buSzTx/>
                    <a:buFontTx/>
                    <a:buNone/>
                    <a:defRPr/>
                  </a:pPr>
                  <a:r>
                    <a:rPr kumimoji="0" lang="en-US" altLang="zh-CN" sz="600" b="1" i="0" u="none" strike="noStrike" kern="1200" cap="none" spc="0" normalizeH="0" baseline="0" noProof="0" dirty="0">
                      <a:ln>
                        <a:noFill/>
                      </a:ln>
                      <a:solidFill>
                        <a:prstClr val="white"/>
                      </a:solidFill>
                      <a:effectLst/>
                      <a:uLnTx/>
                      <a:uFillTx/>
                      <a:latin typeface="Arial" panose="020B0604020202020204" pitchFamily="34" charset="0"/>
                      <a:ea typeface="微软雅黑 Light" panose="020B0502040204020203" charset="-122"/>
                      <a:cs typeface="Arial" panose="020B0604020202020204" pitchFamily="34" charset="0"/>
                    </a:rPr>
                    <a:t>EAST CHINA NORMAL UNIVERSITY</a:t>
                  </a:r>
                  <a:endParaRPr kumimoji="0" lang="zh-CN" altLang="en-US" sz="600" b="1" i="0" u="none" strike="noStrike" kern="1200" cap="none" spc="0" normalizeH="0" baseline="0" noProof="0" dirty="0">
                    <a:ln>
                      <a:noFill/>
                    </a:ln>
                    <a:solidFill>
                      <a:prstClr val="white"/>
                    </a:solidFill>
                    <a:effectLst/>
                    <a:uLnTx/>
                    <a:uFillTx/>
                    <a:latin typeface="Arial" panose="020B0604020202020204" pitchFamily="34" charset="0"/>
                    <a:ea typeface="微软雅黑 Light" panose="020B0502040204020203" charset="-122"/>
                    <a:cs typeface="Arial" panose="020B0604020202020204" pitchFamily="34" charset="0"/>
                  </a:endParaRPr>
                </a:p>
              </p:txBody>
            </p:sp>
          </p:grpSp>
        </p:grpSp>
      </p:grpSp>
      <p:sp>
        <p:nvSpPr>
          <p:cNvPr id="7" name="文本框 6">
            <a:extLst>
              <a:ext uri="{FF2B5EF4-FFF2-40B4-BE49-F238E27FC236}">
                <a16:creationId xmlns:a16="http://schemas.microsoft.com/office/drawing/2014/main" id="{DDE33E42-BD8F-4301-9E9F-303F0B53618A}"/>
              </a:ext>
            </a:extLst>
          </p:cNvPr>
          <p:cNvSpPr txBox="1"/>
          <p:nvPr/>
        </p:nvSpPr>
        <p:spPr>
          <a:xfrm>
            <a:off x="878795" y="857318"/>
            <a:ext cx="10106168" cy="830997"/>
          </a:xfrm>
          <a:prstGeom prst="rect">
            <a:avLst/>
          </a:prstGeom>
          <a:noFill/>
        </p:spPr>
        <p:txBody>
          <a:bodyPr wrap="square" rtlCol="0">
            <a:spAutoFit/>
          </a:bodyPr>
          <a:lstStyle/>
          <a:p>
            <a:pPr algn="just"/>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回到最开始的问题，在 </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2017 </a:t>
            </a: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年的时间节点，</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react</a:t>
            </a: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 和 </a:t>
            </a:r>
            <a:r>
              <a:rPr lang="en-US" altLang="zh-CN" sz="2400" dirty="0" err="1">
                <a:latin typeface="Times New Roman" panose="02020603050405020304" pitchFamily="18" charset="0"/>
                <a:ea typeface="黑体" panose="02010609060101010101" pitchFamily="49" charset="-122"/>
                <a:cs typeface="Times New Roman" panose="02020603050405020304" pitchFamily="18" charset="0"/>
              </a:rPr>
              <a:t>vue</a:t>
            </a: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，谁更适合作为开发者长期学习的对象？下面是本项目中智能问答助手给出的答案。</a:t>
            </a:r>
          </a:p>
        </p:txBody>
      </p:sp>
      <p:pic>
        <p:nvPicPr>
          <p:cNvPr id="4" name="图片 3">
            <a:extLst>
              <a:ext uri="{FF2B5EF4-FFF2-40B4-BE49-F238E27FC236}">
                <a16:creationId xmlns:a16="http://schemas.microsoft.com/office/drawing/2014/main" id="{43C60E1C-9D17-4793-AD14-E80EB1AFBF8C}"/>
              </a:ext>
            </a:extLst>
          </p:cNvPr>
          <p:cNvPicPr>
            <a:picLocks noChangeAspect="1"/>
          </p:cNvPicPr>
          <p:nvPr/>
        </p:nvPicPr>
        <p:blipFill>
          <a:blip r:embed="rId6"/>
          <a:stretch>
            <a:fillRect/>
          </a:stretch>
        </p:blipFill>
        <p:spPr>
          <a:xfrm>
            <a:off x="878795" y="1934735"/>
            <a:ext cx="5279615" cy="4011941"/>
          </a:xfrm>
          <a:prstGeom prst="rect">
            <a:avLst/>
          </a:prstGeom>
        </p:spPr>
      </p:pic>
      <p:pic>
        <p:nvPicPr>
          <p:cNvPr id="11" name="图片 10">
            <a:extLst>
              <a:ext uri="{FF2B5EF4-FFF2-40B4-BE49-F238E27FC236}">
                <a16:creationId xmlns:a16="http://schemas.microsoft.com/office/drawing/2014/main" id="{5C36F664-2E4A-4509-95CC-37A71FCA25CD}"/>
              </a:ext>
            </a:extLst>
          </p:cNvPr>
          <p:cNvPicPr>
            <a:picLocks noChangeAspect="1"/>
          </p:cNvPicPr>
          <p:nvPr/>
        </p:nvPicPr>
        <p:blipFill>
          <a:blip r:embed="rId7"/>
          <a:stretch>
            <a:fillRect/>
          </a:stretch>
        </p:blipFill>
        <p:spPr>
          <a:xfrm>
            <a:off x="6300655" y="1934735"/>
            <a:ext cx="4887548" cy="4011941"/>
          </a:xfrm>
          <a:prstGeom prst="rect">
            <a:avLst/>
          </a:prstGeom>
        </p:spPr>
      </p:pic>
    </p:spTree>
    <p:extLst>
      <p:ext uri="{BB962C8B-B14F-4D97-AF65-F5344CB8AC3E}">
        <p14:creationId xmlns:p14="http://schemas.microsoft.com/office/powerpoint/2010/main" val="38108873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a:extLst>
              <a:ext uri="{FF2B5EF4-FFF2-40B4-BE49-F238E27FC236}">
                <a16:creationId xmlns:a16="http://schemas.microsoft.com/office/drawing/2014/main" id="{899F4DDD-1079-42CF-9CBB-1621AC7EA09A}"/>
              </a:ext>
            </a:extLst>
          </p:cNvPr>
          <p:cNvGrpSpPr/>
          <p:nvPr/>
        </p:nvGrpSpPr>
        <p:grpSpPr>
          <a:xfrm>
            <a:off x="0" y="0"/>
            <a:ext cx="12192004" cy="734108"/>
            <a:chOff x="-281344" y="-71120"/>
            <a:chExt cx="12625748" cy="734108"/>
          </a:xfrm>
        </p:grpSpPr>
        <p:grpSp>
          <p:nvGrpSpPr>
            <p:cNvPr id="42" name="组合 3">
              <a:extLst>
                <a:ext uri="{FF2B5EF4-FFF2-40B4-BE49-F238E27FC236}">
                  <a16:creationId xmlns:a16="http://schemas.microsoft.com/office/drawing/2014/main" id="{5250F2BE-6A19-44C8-AB2C-DB3382FA4F26}"/>
                </a:ext>
              </a:extLst>
            </p:cNvPr>
            <p:cNvGrpSpPr/>
            <p:nvPr/>
          </p:nvGrpSpPr>
          <p:grpSpPr>
            <a:xfrm>
              <a:off x="-281344" y="-71120"/>
              <a:ext cx="12625748" cy="734108"/>
              <a:chOff x="-240704" y="246620"/>
              <a:chExt cx="3456385" cy="734108"/>
            </a:xfrm>
          </p:grpSpPr>
          <p:sp>
            <p:nvSpPr>
              <p:cNvPr id="48" name="矩形: 圆角 1">
                <a:extLst>
                  <a:ext uri="{FF2B5EF4-FFF2-40B4-BE49-F238E27FC236}">
                    <a16:creationId xmlns:a16="http://schemas.microsoft.com/office/drawing/2014/main" id="{189C7819-7CE4-4FD8-BA4F-02C461320292}"/>
                  </a:ext>
                </a:extLst>
              </p:cNvPr>
              <p:cNvSpPr/>
              <p:nvPr/>
            </p:nvSpPr>
            <p:spPr>
              <a:xfrm>
                <a:off x="-240704" y="246620"/>
                <a:ext cx="3456384" cy="734108"/>
              </a:xfrm>
              <a:prstGeom prst="rect">
                <a:avLst/>
              </a:prstGeom>
              <a:solidFill>
                <a:srgbClr val="9B0D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panose="020B0502040204020203"/>
                  <a:ea typeface="微软雅黑 Light" panose="020B0502040204020203" charset="-122"/>
                  <a:cs typeface="+mn-cs"/>
                </a:endParaRPr>
              </a:p>
            </p:txBody>
          </p:sp>
          <p:sp>
            <p:nvSpPr>
              <p:cNvPr id="49" name="文本占位符 3">
                <a:extLst>
                  <a:ext uri="{FF2B5EF4-FFF2-40B4-BE49-F238E27FC236}">
                    <a16:creationId xmlns:a16="http://schemas.microsoft.com/office/drawing/2014/main" id="{F12658D7-943F-4488-9A45-EC14798FDA64}"/>
                  </a:ext>
                </a:extLst>
              </p:cNvPr>
              <p:cNvSpPr txBox="1"/>
              <p:nvPr/>
            </p:nvSpPr>
            <p:spPr>
              <a:xfrm>
                <a:off x="-137012" y="310719"/>
                <a:ext cx="3352693" cy="605909"/>
              </a:xfrm>
              <a:prstGeom prst="roundRect">
                <a:avLst>
                  <a:gd name="adj" fmla="val 50000"/>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buNone/>
                  <a:defRPr/>
                </a:pPr>
                <a:r>
                  <a:rPr lang="en-US" altLang="zh-CN" b="1" dirty="0" err="1">
                    <a:solidFill>
                      <a:prstClr val="white"/>
                    </a:solidFill>
                    <a:latin typeface="微软雅黑" panose="020B0503020204020204" charset="-122"/>
                    <a:ea typeface="微软雅黑" panose="020B0503020204020204" charset="-122"/>
                  </a:rPr>
                  <a:t>CallBack</a:t>
                </a:r>
                <a:endParaRPr lang="en-GB" altLang="zh-CN" b="1" dirty="0">
                  <a:solidFill>
                    <a:prstClr val="white"/>
                  </a:solidFill>
                  <a:latin typeface="微软雅黑" panose="020B0503020204020204" charset="-122"/>
                  <a:ea typeface="微软雅黑" panose="020B0503020204020204" charset="-122"/>
                </a:endParaRPr>
              </a:p>
            </p:txBody>
          </p:sp>
        </p:grpSp>
        <p:grpSp>
          <p:nvGrpSpPr>
            <p:cNvPr id="43" name="组合 42">
              <a:extLst>
                <a:ext uri="{FF2B5EF4-FFF2-40B4-BE49-F238E27FC236}">
                  <a16:creationId xmlns:a16="http://schemas.microsoft.com/office/drawing/2014/main" id="{0880E399-06A7-4BB0-A1E1-9B68E6FC535C}"/>
                </a:ext>
              </a:extLst>
            </p:cNvPr>
            <p:cNvGrpSpPr/>
            <p:nvPr/>
          </p:nvGrpSpPr>
          <p:grpSpPr>
            <a:xfrm>
              <a:off x="9857491" y="42625"/>
              <a:ext cx="1986777" cy="547776"/>
              <a:chOff x="3359696" y="637245"/>
              <a:chExt cx="6243070" cy="1721284"/>
            </a:xfrm>
          </p:grpSpPr>
          <p:pic>
            <p:nvPicPr>
              <p:cNvPr id="44" name="图片 43">
                <a:extLst>
                  <a:ext uri="{FF2B5EF4-FFF2-40B4-BE49-F238E27FC236}">
                    <a16:creationId xmlns:a16="http://schemas.microsoft.com/office/drawing/2014/main" id="{EC1B7ACE-F066-4261-ACD9-15FE58E1B97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59696" y="637245"/>
                <a:ext cx="1643882" cy="1643882"/>
              </a:xfrm>
              <a:prstGeom prst="rect">
                <a:avLst/>
              </a:prstGeom>
            </p:spPr>
          </p:pic>
          <p:grpSp>
            <p:nvGrpSpPr>
              <p:cNvPr id="45" name="组合 44">
                <a:extLst>
                  <a:ext uri="{FF2B5EF4-FFF2-40B4-BE49-F238E27FC236}">
                    <a16:creationId xmlns:a16="http://schemas.microsoft.com/office/drawing/2014/main" id="{98FCEE37-FADE-4DD0-BC9B-6B2DD647107C}"/>
                  </a:ext>
                </a:extLst>
              </p:cNvPr>
              <p:cNvGrpSpPr/>
              <p:nvPr/>
            </p:nvGrpSpPr>
            <p:grpSpPr>
              <a:xfrm>
                <a:off x="4897074" y="920899"/>
                <a:ext cx="4705692" cy="1437630"/>
                <a:chOff x="4971863" y="777003"/>
                <a:chExt cx="4705692" cy="1437630"/>
              </a:xfrm>
            </p:grpSpPr>
            <p:pic>
              <p:nvPicPr>
                <p:cNvPr id="46" name="图片 45">
                  <a:extLst>
                    <a:ext uri="{FF2B5EF4-FFF2-40B4-BE49-F238E27FC236}">
                      <a16:creationId xmlns:a16="http://schemas.microsoft.com/office/drawing/2014/main" id="{E8B47AC1-664F-4D92-91FB-FE0F1D6B7BC8}"/>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40000" contrast="-40000"/>
                          </a14:imgEffect>
                          <a14:imgEffect>
                            <a14:sharpenSoften amount="50000"/>
                          </a14:imgEffect>
                        </a14:imgLayer>
                      </a14:imgProps>
                    </a:ext>
                    <a:ext uri="{28A0092B-C50C-407E-A947-70E740481C1C}">
                      <a14:useLocalDpi xmlns:a14="http://schemas.microsoft.com/office/drawing/2010/main" val="0"/>
                    </a:ext>
                  </a:extLst>
                </a:blip>
                <a:srcRect l="9740" t="53878" r="8864" b="27627"/>
                <a:stretch>
                  <a:fillRect/>
                </a:stretch>
              </p:blipFill>
              <p:spPr>
                <a:xfrm>
                  <a:off x="5266864" y="777003"/>
                  <a:ext cx="4108883" cy="821319"/>
                </a:xfrm>
                <a:prstGeom prst="rect">
                  <a:avLst/>
                </a:prstGeom>
              </p:spPr>
            </p:pic>
            <p:sp>
              <p:nvSpPr>
                <p:cNvPr id="47" name="文本框 46">
                  <a:extLst>
                    <a:ext uri="{FF2B5EF4-FFF2-40B4-BE49-F238E27FC236}">
                      <a16:creationId xmlns:a16="http://schemas.microsoft.com/office/drawing/2014/main" id="{774EC7DF-F1AA-4D20-9552-4C4DF4347C69}"/>
                    </a:ext>
                  </a:extLst>
                </p:cNvPr>
                <p:cNvSpPr txBox="1"/>
                <p:nvPr/>
              </p:nvSpPr>
              <p:spPr>
                <a:xfrm>
                  <a:off x="4971863" y="1586601"/>
                  <a:ext cx="4705692" cy="628032"/>
                </a:xfrm>
                <a:prstGeom prst="rect">
                  <a:avLst/>
                </a:prstGeom>
                <a:noFill/>
              </p:spPr>
              <p:txBody>
                <a:bodyPr wrap="none" rtlCol="0">
                  <a:spAutoFit/>
                </a:bodyPr>
                <a:lstStyle/>
                <a:p>
                  <a:pPr marL="0" marR="0" lvl="0" indent="0" algn="l" defTabSz="914400" rtl="0" eaLnBrk="1" fontAlgn="auto" latinLnBrk="0" hangingPunct="1">
                    <a:lnSpc>
                      <a:spcPct val="130000"/>
                    </a:lnSpc>
                    <a:spcBef>
                      <a:spcPts val="0"/>
                    </a:spcBef>
                    <a:spcAft>
                      <a:spcPts val="0"/>
                    </a:spcAft>
                    <a:buClrTx/>
                    <a:buSzTx/>
                    <a:buFontTx/>
                    <a:buNone/>
                    <a:defRPr/>
                  </a:pPr>
                  <a:r>
                    <a:rPr kumimoji="0" lang="en-US" altLang="zh-CN" sz="600" b="1" i="0" u="none" strike="noStrike" kern="1200" cap="none" spc="0" normalizeH="0" baseline="0" noProof="0" dirty="0">
                      <a:ln>
                        <a:noFill/>
                      </a:ln>
                      <a:solidFill>
                        <a:prstClr val="white"/>
                      </a:solidFill>
                      <a:effectLst/>
                      <a:uLnTx/>
                      <a:uFillTx/>
                      <a:latin typeface="Arial" panose="020B0604020202020204" pitchFamily="34" charset="0"/>
                      <a:ea typeface="微软雅黑 Light" panose="020B0502040204020203" charset="-122"/>
                      <a:cs typeface="Arial" panose="020B0604020202020204" pitchFamily="34" charset="0"/>
                    </a:rPr>
                    <a:t>EAST CHINA NORMAL UNIVERSITY</a:t>
                  </a:r>
                  <a:endParaRPr kumimoji="0" lang="zh-CN" altLang="en-US" sz="600" b="1" i="0" u="none" strike="noStrike" kern="1200" cap="none" spc="0" normalizeH="0" baseline="0" noProof="0" dirty="0">
                    <a:ln>
                      <a:noFill/>
                    </a:ln>
                    <a:solidFill>
                      <a:prstClr val="white"/>
                    </a:solidFill>
                    <a:effectLst/>
                    <a:uLnTx/>
                    <a:uFillTx/>
                    <a:latin typeface="Arial" panose="020B0604020202020204" pitchFamily="34" charset="0"/>
                    <a:ea typeface="微软雅黑 Light" panose="020B0502040204020203" charset="-122"/>
                    <a:cs typeface="Arial" panose="020B0604020202020204" pitchFamily="34" charset="0"/>
                  </a:endParaRPr>
                </a:p>
              </p:txBody>
            </p:sp>
          </p:grpSp>
        </p:grpSp>
      </p:grpSp>
      <p:sp>
        <p:nvSpPr>
          <p:cNvPr id="7" name="文本框 6">
            <a:extLst>
              <a:ext uri="{FF2B5EF4-FFF2-40B4-BE49-F238E27FC236}">
                <a16:creationId xmlns:a16="http://schemas.microsoft.com/office/drawing/2014/main" id="{DDE33E42-BD8F-4301-9E9F-303F0B53618A}"/>
              </a:ext>
            </a:extLst>
          </p:cNvPr>
          <p:cNvSpPr txBox="1"/>
          <p:nvPr/>
        </p:nvSpPr>
        <p:spPr>
          <a:xfrm>
            <a:off x="887104" y="1139588"/>
            <a:ext cx="10106168" cy="2215991"/>
          </a:xfrm>
          <a:prstGeom prst="rect">
            <a:avLst/>
          </a:prstGeom>
          <a:noFill/>
        </p:spPr>
        <p:txBody>
          <a:bodyPr wrap="square" rtlCol="0">
            <a:spAutoFit/>
          </a:bodyPr>
          <a:lstStyle/>
          <a:p>
            <a:pPr algn="just"/>
            <a:r>
              <a:rPr lang="zh-CN" altLang="en-US" sz="2400" b="1" dirty="0">
                <a:solidFill>
                  <a:srgbClr val="C00000"/>
                </a:solidFill>
                <a:latin typeface="黑体" panose="02010609060101010101" pitchFamily="49" charset="-122"/>
                <a:ea typeface="黑体" panose="02010609060101010101" pitchFamily="49" charset="-122"/>
                <a:cs typeface="Times New Roman" panose="02020603050405020304" pitchFamily="18" charset="0"/>
              </a:rPr>
              <a:t>基于上述方法与实验结果得到的活跃分数和模型分析结果，本项目会建议选择 </a:t>
            </a:r>
            <a:r>
              <a:rPr lang="en-US" altLang="zh-CN" sz="2400" b="1" dirty="0">
                <a:solidFill>
                  <a:srgbClr val="C00000"/>
                </a:solidFill>
                <a:latin typeface="黑体" panose="02010609060101010101" pitchFamily="49" charset="-122"/>
                <a:ea typeface="黑体" panose="02010609060101010101" pitchFamily="49" charset="-122"/>
                <a:cs typeface="Times New Roman" panose="02020603050405020304" pitchFamily="18" charset="0"/>
              </a:rPr>
              <a:t>React</a:t>
            </a:r>
            <a:r>
              <a:rPr lang="zh-CN" altLang="en-US" sz="2400" b="1" dirty="0">
                <a:solidFill>
                  <a:srgbClr val="C00000"/>
                </a:solidFill>
                <a:latin typeface="黑体" panose="02010609060101010101" pitchFamily="49" charset="-122"/>
                <a:ea typeface="黑体" panose="02010609060101010101" pitchFamily="49" charset="-122"/>
                <a:cs typeface="Times New Roman" panose="02020603050405020304" pitchFamily="18" charset="0"/>
              </a:rPr>
              <a:t>。</a:t>
            </a:r>
            <a:endParaRPr lang="en-US" altLang="zh-CN" sz="2400" b="1" dirty="0">
              <a:solidFill>
                <a:srgbClr val="C00000"/>
              </a:solidFill>
              <a:latin typeface="黑体" panose="02010609060101010101" pitchFamily="49" charset="-122"/>
              <a:ea typeface="黑体" panose="02010609060101010101" pitchFamily="49" charset="-122"/>
              <a:cs typeface="Times New Roman" panose="02020603050405020304" pitchFamily="18" charset="0"/>
            </a:endParaRPr>
          </a:p>
          <a:p>
            <a:pPr algn="just"/>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a:p>
            <a:pPr algn="just"/>
            <a:r>
              <a:rPr lang="zh-CN" altLang="en-US"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同时从事后发展来看</a:t>
            </a:r>
            <a:r>
              <a:rPr lang="zh-CN" altLang="en-US" dirty="0">
                <a:latin typeface="Times New Roman" panose="02020603050405020304" pitchFamily="18" charset="0"/>
                <a:ea typeface="宋体" panose="02010600030101010101" pitchFamily="2" charset="-122"/>
                <a:cs typeface="Times New Roman" panose="02020603050405020304" pitchFamily="18" charset="0"/>
              </a:rPr>
              <a:t>，这一评估结果与真实演化趋势具有较高一致性：在随后的多年中，</a:t>
            </a:r>
            <a:r>
              <a:rPr lang="en-US" altLang="zh-CN" dirty="0">
                <a:latin typeface="Times New Roman" panose="02020603050405020304" pitchFamily="18" charset="0"/>
                <a:ea typeface="宋体" panose="02010600030101010101" pitchFamily="2" charset="-122"/>
                <a:cs typeface="Times New Roman" panose="02020603050405020304" pitchFamily="18" charset="0"/>
              </a:rPr>
              <a:t>React </a:t>
            </a:r>
            <a:r>
              <a:rPr lang="zh-CN" altLang="en-US" dirty="0">
                <a:latin typeface="Times New Roman" panose="02020603050405020304" pitchFamily="18" charset="0"/>
                <a:ea typeface="宋体" panose="02010600030101010101" pitchFamily="2" charset="-122"/>
                <a:cs typeface="Times New Roman" panose="02020603050405020304" pitchFamily="18" charset="0"/>
              </a:rPr>
              <a:t>仍持续呈现出较为稳定且周期性的活跃高峰，而 </a:t>
            </a:r>
            <a:r>
              <a:rPr lang="en-US" altLang="zh-CN" dirty="0">
                <a:latin typeface="Times New Roman" panose="02020603050405020304" pitchFamily="18" charset="0"/>
                <a:ea typeface="宋体" panose="02010600030101010101" pitchFamily="2" charset="-122"/>
                <a:cs typeface="Times New Roman" panose="02020603050405020304" pitchFamily="18" charset="0"/>
              </a:rPr>
              <a:t>Vue </a:t>
            </a:r>
            <a:r>
              <a:rPr lang="zh-CN" altLang="en-US" dirty="0">
                <a:latin typeface="Times New Roman" panose="02020603050405020304" pitchFamily="18" charset="0"/>
                <a:ea typeface="宋体" panose="02010600030101010101" pitchFamily="2" charset="-122"/>
                <a:cs typeface="Times New Roman" panose="02020603050405020304" pitchFamily="18" charset="0"/>
              </a:rPr>
              <a:t>的整体活跃度则逐渐趋于平缓。该案例表明，本文提出的活跃度评估方法不仅能够刻画仓库在评估时点的状态差异，也在一定程度上反映了其后续发展趋势，从而验证了评分机制在长期活跃度分析中的有效性。</a:t>
            </a:r>
          </a:p>
        </p:txBody>
      </p:sp>
      <p:grpSp>
        <p:nvGrpSpPr>
          <p:cNvPr id="24" name="组合 23">
            <a:extLst>
              <a:ext uri="{FF2B5EF4-FFF2-40B4-BE49-F238E27FC236}">
                <a16:creationId xmlns:a16="http://schemas.microsoft.com/office/drawing/2014/main" id="{F3FA468D-DAB7-44DB-B15E-EEF85036ABCF}"/>
              </a:ext>
            </a:extLst>
          </p:cNvPr>
          <p:cNvGrpSpPr/>
          <p:nvPr/>
        </p:nvGrpSpPr>
        <p:grpSpPr>
          <a:xfrm>
            <a:off x="6434342" y="3645319"/>
            <a:ext cx="4767721" cy="2073093"/>
            <a:chOff x="7268010" y="2422910"/>
            <a:chExt cx="4767721" cy="2073093"/>
          </a:xfrm>
        </p:grpSpPr>
        <p:grpSp>
          <p:nvGrpSpPr>
            <p:cNvPr id="15" name="组合 14">
              <a:extLst>
                <a:ext uri="{FF2B5EF4-FFF2-40B4-BE49-F238E27FC236}">
                  <a16:creationId xmlns:a16="http://schemas.microsoft.com/office/drawing/2014/main" id="{047C5D24-CBC5-45C3-B280-9FD5B8A4F716}"/>
                </a:ext>
              </a:extLst>
            </p:cNvPr>
            <p:cNvGrpSpPr/>
            <p:nvPr/>
          </p:nvGrpSpPr>
          <p:grpSpPr>
            <a:xfrm>
              <a:off x="7268010" y="2422910"/>
              <a:ext cx="1876567" cy="2073093"/>
              <a:chOff x="7299231" y="2191399"/>
              <a:chExt cx="1876567" cy="2073093"/>
            </a:xfrm>
          </p:grpSpPr>
          <p:grpSp>
            <p:nvGrpSpPr>
              <p:cNvPr id="9" name="组合 8">
                <a:extLst>
                  <a:ext uri="{FF2B5EF4-FFF2-40B4-BE49-F238E27FC236}">
                    <a16:creationId xmlns:a16="http://schemas.microsoft.com/office/drawing/2014/main" id="{5FE3723A-08C6-4940-8FE3-4F18C5A1C872}"/>
                  </a:ext>
                </a:extLst>
              </p:cNvPr>
              <p:cNvGrpSpPr/>
              <p:nvPr/>
            </p:nvGrpSpPr>
            <p:grpSpPr>
              <a:xfrm>
                <a:off x="7505808" y="2615400"/>
                <a:ext cx="1463414" cy="1649092"/>
                <a:chOff x="7350769" y="1801801"/>
                <a:chExt cx="1463414" cy="1649092"/>
              </a:xfrm>
            </p:grpSpPr>
            <p:pic>
              <p:nvPicPr>
                <p:cNvPr id="14" name="图片 13">
                  <a:extLst>
                    <a:ext uri="{FF2B5EF4-FFF2-40B4-BE49-F238E27FC236}">
                      <a16:creationId xmlns:a16="http://schemas.microsoft.com/office/drawing/2014/main" id="{EC2F65C2-1DEE-4ACB-8072-605E31A0D792}"/>
                    </a:ext>
                  </a:extLst>
                </p:cNvPr>
                <p:cNvPicPr>
                  <a:picLocks noChangeAspect="1"/>
                </p:cNvPicPr>
                <p:nvPr/>
              </p:nvPicPr>
              <p:blipFill>
                <a:blip r:embed="rId6"/>
                <a:stretch>
                  <a:fillRect/>
                </a:stretch>
              </p:blipFill>
              <p:spPr>
                <a:xfrm>
                  <a:off x="7350769" y="1801801"/>
                  <a:ext cx="1463414" cy="1463414"/>
                </a:xfrm>
                <a:prstGeom prst="rect">
                  <a:avLst/>
                </a:prstGeom>
              </p:spPr>
            </p:pic>
            <p:pic>
              <p:nvPicPr>
                <p:cNvPr id="5" name="图片 4">
                  <a:extLst>
                    <a:ext uri="{FF2B5EF4-FFF2-40B4-BE49-F238E27FC236}">
                      <a16:creationId xmlns:a16="http://schemas.microsoft.com/office/drawing/2014/main" id="{B76A0DAC-F2BD-47FB-BB0D-B340FFB5FD27}"/>
                    </a:ext>
                  </a:extLst>
                </p:cNvPr>
                <p:cNvPicPr>
                  <a:picLocks noChangeAspect="1"/>
                </p:cNvPicPr>
                <p:nvPr/>
              </p:nvPicPr>
              <p:blipFill>
                <a:blip r:embed="rId7"/>
                <a:stretch>
                  <a:fillRect/>
                </a:stretch>
              </p:blipFill>
              <p:spPr>
                <a:xfrm>
                  <a:off x="7724349" y="2955593"/>
                  <a:ext cx="733425" cy="495300"/>
                </a:xfrm>
                <a:prstGeom prst="rect">
                  <a:avLst/>
                </a:prstGeom>
              </p:spPr>
            </p:pic>
          </p:grpSp>
          <p:sp>
            <p:nvSpPr>
              <p:cNvPr id="23" name="文本框 22">
                <a:extLst>
                  <a:ext uri="{FF2B5EF4-FFF2-40B4-BE49-F238E27FC236}">
                    <a16:creationId xmlns:a16="http://schemas.microsoft.com/office/drawing/2014/main" id="{91AF108B-DD80-4459-B193-D41AABC09308}"/>
                  </a:ext>
                </a:extLst>
              </p:cNvPr>
              <p:cNvSpPr txBox="1"/>
              <p:nvPr/>
            </p:nvSpPr>
            <p:spPr>
              <a:xfrm>
                <a:off x="7299231" y="2191399"/>
                <a:ext cx="1876567" cy="369332"/>
              </a:xfrm>
              <a:prstGeom prst="rect">
                <a:avLst/>
              </a:prstGeom>
              <a:noFill/>
            </p:spPr>
            <p:txBody>
              <a:bodyPr wrap="square" rtlCol="0">
                <a:spAutoFit/>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评估分数：</a:t>
                </a:r>
                <a:r>
                  <a:rPr lang="en-US" altLang="zh-CN" dirty="0">
                    <a:latin typeface="Times New Roman" panose="02020603050405020304" pitchFamily="18" charset="0"/>
                    <a:ea typeface="宋体" panose="02010600030101010101" pitchFamily="2" charset="-122"/>
                    <a:cs typeface="Times New Roman" panose="02020603050405020304" pitchFamily="18" charset="0"/>
                  </a:rPr>
                  <a:t>62.79</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grpSp>
        <p:pic>
          <p:nvPicPr>
            <p:cNvPr id="17" name="图片 16">
              <a:extLst>
                <a:ext uri="{FF2B5EF4-FFF2-40B4-BE49-F238E27FC236}">
                  <a16:creationId xmlns:a16="http://schemas.microsoft.com/office/drawing/2014/main" id="{3A1E2F7D-41D6-4C07-9D41-B5834D0B6DA8}"/>
                </a:ext>
              </a:extLst>
            </p:cNvPr>
            <p:cNvPicPr>
              <a:picLocks noChangeAspect="1"/>
            </p:cNvPicPr>
            <p:nvPr/>
          </p:nvPicPr>
          <p:blipFill>
            <a:blip r:embed="rId8"/>
            <a:stretch>
              <a:fillRect/>
            </a:stretch>
          </p:blipFill>
          <p:spPr>
            <a:xfrm>
              <a:off x="9311581" y="2436094"/>
              <a:ext cx="2724150" cy="1895475"/>
            </a:xfrm>
            <a:prstGeom prst="rect">
              <a:avLst/>
            </a:prstGeom>
          </p:spPr>
        </p:pic>
      </p:grpSp>
      <p:grpSp>
        <p:nvGrpSpPr>
          <p:cNvPr id="22" name="组合 21">
            <a:extLst>
              <a:ext uri="{FF2B5EF4-FFF2-40B4-BE49-F238E27FC236}">
                <a16:creationId xmlns:a16="http://schemas.microsoft.com/office/drawing/2014/main" id="{7F85B68F-087A-4410-BD0B-FFE75FAEDCFB}"/>
              </a:ext>
            </a:extLst>
          </p:cNvPr>
          <p:cNvGrpSpPr/>
          <p:nvPr/>
        </p:nvGrpSpPr>
        <p:grpSpPr>
          <a:xfrm>
            <a:off x="887104" y="3667212"/>
            <a:ext cx="4900401" cy="2051200"/>
            <a:chOff x="872183" y="4146903"/>
            <a:chExt cx="4900401" cy="2051200"/>
          </a:xfrm>
        </p:grpSpPr>
        <p:grpSp>
          <p:nvGrpSpPr>
            <p:cNvPr id="12" name="组合 11">
              <a:extLst>
                <a:ext uri="{FF2B5EF4-FFF2-40B4-BE49-F238E27FC236}">
                  <a16:creationId xmlns:a16="http://schemas.microsoft.com/office/drawing/2014/main" id="{55C3370B-E282-45FC-BC83-610DE6D85B18}"/>
                </a:ext>
              </a:extLst>
            </p:cNvPr>
            <p:cNvGrpSpPr/>
            <p:nvPr/>
          </p:nvGrpSpPr>
          <p:grpSpPr>
            <a:xfrm>
              <a:off x="872183" y="4146903"/>
              <a:ext cx="1876567" cy="2051200"/>
              <a:chOff x="2584748" y="2191399"/>
              <a:chExt cx="1876567" cy="2051200"/>
            </a:xfrm>
          </p:grpSpPr>
          <p:grpSp>
            <p:nvGrpSpPr>
              <p:cNvPr id="8" name="组合 7">
                <a:extLst>
                  <a:ext uri="{FF2B5EF4-FFF2-40B4-BE49-F238E27FC236}">
                    <a16:creationId xmlns:a16="http://schemas.microsoft.com/office/drawing/2014/main" id="{9B1A4B9C-B47E-4652-98B0-30D9E332B1DA}"/>
                  </a:ext>
                </a:extLst>
              </p:cNvPr>
              <p:cNvGrpSpPr/>
              <p:nvPr/>
            </p:nvGrpSpPr>
            <p:grpSpPr>
              <a:xfrm>
                <a:off x="2791325" y="2615400"/>
                <a:ext cx="1463414" cy="1627199"/>
                <a:chOff x="3234877" y="1801801"/>
                <a:chExt cx="1463414" cy="1627199"/>
              </a:xfrm>
            </p:grpSpPr>
            <p:pic>
              <p:nvPicPr>
                <p:cNvPr id="13" name="图片 12">
                  <a:extLst>
                    <a:ext uri="{FF2B5EF4-FFF2-40B4-BE49-F238E27FC236}">
                      <a16:creationId xmlns:a16="http://schemas.microsoft.com/office/drawing/2014/main" id="{FAC0A1AD-8460-4CDB-B8DF-18BB6B48FB89}"/>
                    </a:ext>
                  </a:extLst>
                </p:cNvPr>
                <p:cNvPicPr>
                  <a:picLocks noChangeAspect="1"/>
                </p:cNvPicPr>
                <p:nvPr/>
              </p:nvPicPr>
              <p:blipFill>
                <a:blip r:embed="rId9"/>
                <a:stretch>
                  <a:fillRect/>
                </a:stretch>
              </p:blipFill>
              <p:spPr>
                <a:xfrm>
                  <a:off x="3234877" y="1801801"/>
                  <a:ext cx="1463414" cy="1463414"/>
                </a:xfrm>
                <a:prstGeom prst="rect">
                  <a:avLst/>
                </a:prstGeom>
              </p:spPr>
            </p:pic>
            <p:pic>
              <p:nvPicPr>
                <p:cNvPr id="3" name="图片 2">
                  <a:extLst>
                    <a:ext uri="{FF2B5EF4-FFF2-40B4-BE49-F238E27FC236}">
                      <a16:creationId xmlns:a16="http://schemas.microsoft.com/office/drawing/2014/main" id="{CB3E2C32-8B0B-4854-9F85-C10062135C81}"/>
                    </a:ext>
                  </a:extLst>
                </p:cNvPr>
                <p:cNvPicPr>
                  <a:picLocks noChangeAspect="1"/>
                </p:cNvPicPr>
                <p:nvPr/>
              </p:nvPicPr>
              <p:blipFill>
                <a:blip r:embed="rId10"/>
                <a:stretch>
                  <a:fillRect/>
                </a:stretch>
              </p:blipFill>
              <p:spPr>
                <a:xfrm>
                  <a:off x="3423659" y="2933700"/>
                  <a:ext cx="1085850" cy="495300"/>
                </a:xfrm>
                <a:prstGeom prst="rect">
                  <a:avLst/>
                </a:prstGeom>
              </p:spPr>
            </p:pic>
          </p:grpSp>
          <p:sp>
            <p:nvSpPr>
              <p:cNvPr id="10" name="文本框 9">
                <a:extLst>
                  <a:ext uri="{FF2B5EF4-FFF2-40B4-BE49-F238E27FC236}">
                    <a16:creationId xmlns:a16="http://schemas.microsoft.com/office/drawing/2014/main" id="{500C3457-C462-46C6-8651-7EC62A8B2DBD}"/>
                  </a:ext>
                </a:extLst>
              </p:cNvPr>
              <p:cNvSpPr txBox="1"/>
              <p:nvPr/>
            </p:nvSpPr>
            <p:spPr>
              <a:xfrm>
                <a:off x="2584748" y="2191399"/>
                <a:ext cx="1876567" cy="369332"/>
              </a:xfrm>
              <a:prstGeom prst="rect">
                <a:avLst/>
              </a:prstGeom>
              <a:noFill/>
            </p:spPr>
            <p:txBody>
              <a:bodyPr wrap="square" rtlCol="0">
                <a:spAutoFit/>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评估分数：</a:t>
                </a:r>
                <a:r>
                  <a:rPr lang="en-US" altLang="zh-CN" dirty="0">
                    <a:latin typeface="Times New Roman" panose="02020603050405020304" pitchFamily="18" charset="0"/>
                    <a:ea typeface="宋体" panose="02010600030101010101" pitchFamily="2" charset="-122"/>
                    <a:cs typeface="Times New Roman" panose="02020603050405020304" pitchFamily="18" charset="0"/>
                  </a:rPr>
                  <a:t>95.71</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grpSp>
        <p:pic>
          <p:nvPicPr>
            <p:cNvPr id="19" name="图片 18">
              <a:extLst>
                <a:ext uri="{FF2B5EF4-FFF2-40B4-BE49-F238E27FC236}">
                  <a16:creationId xmlns:a16="http://schemas.microsoft.com/office/drawing/2014/main" id="{F5D63926-3A15-4EE1-88CF-AF94CDB9B7F1}"/>
                </a:ext>
              </a:extLst>
            </p:cNvPr>
            <p:cNvPicPr>
              <a:picLocks noChangeAspect="1"/>
            </p:cNvPicPr>
            <p:nvPr/>
          </p:nvPicPr>
          <p:blipFill>
            <a:blip r:embed="rId11"/>
            <a:stretch>
              <a:fillRect/>
            </a:stretch>
          </p:blipFill>
          <p:spPr>
            <a:xfrm>
              <a:off x="2915084" y="4146903"/>
              <a:ext cx="2857500" cy="1905000"/>
            </a:xfrm>
            <a:prstGeom prst="rect">
              <a:avLst/>
            </a:prstGeom>
          </p:spPr>
        </p:pic>
      </p:grpSp>
    </p:spTree>
    <p:extLst>
      <p:ext uri="{BB962C8B-B14F-4D97-AF65-F5344CB8AC3E}">
        <p14:creationId xmlns:p14="http://schemas.microsoft.com/office/powerpoint/2010/main" val="1546023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7">
            <a:extLst>
              <a:ext uri="{FF2B5EF4-FFF2-40B4-BE49-F238E27FC236}">
                <a16:creationId xmlns:a16="http://schemas.microsoft.com/office/drawing/2014/main" id="{9106B273-36E8-489A-AC23-1D3AEDF83CA0}"/>
              </a:ext>
            </a:extLst>
          </p:cNvPr>
          <p:cNvGrpSpPr/>
          <p:nvPr/>
        </p:nvGrpSpPr>
        <p:grpSpPr>
          <a:xfrm>
            <a:off x="9264352" y="137610"/>
            <a:ext cx="2697617" cy="750089"/>
            <a:chOff x="8429873" y="-221596"/>
            <a:chExt cx="2697617" cy="750089"/>
          </a:xfrm>
        </p:grpSpPr>
        <p:pic>
          <p:nvPicPr>
            <p:cNvPr id="6" name="图片 4">
              <a:extLst>
                <a:ext uri="{FF2B5EF4-FFF2-40B4-BE49-F238E27FC236}">
                  <a16:creationId xmlns:a16="http://schemas.microsoft.com/office/drawing/2014/main" id="{6678B1C6-1C66-4FA6-8A9C-B442F3F778A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8509" t="9177" r="29821" b="46264"/>
            <a:stretch>
              <a:fillRect/>
            </a:stretch>
          </p:blipFill>
          <p:spPr>
            <a:xfrm>
              <a:off x="8429873" y="-221596"/>
              <a:ext cx="762472" cy="750089"/>
            </a:xfrm>
            <a:prstGeom prst="rect">
              <a:avLst/>
            </a:prstGeom>
          </p:spPr>
        </p:pic>
        <p:pic>
          <p:nvPicPr>
            <p:cNvPr id="7" name="图片 31">
              <a:extLst>
                <a:ext uri="{FF2B5EF4-FFF2-40B4-BE49-F238E27FC236}">
                  <a16:creationId xmlns:a16="http://schemas.microsoft.com/office/drawing/2014/main" id="{3E0CB98B-A8BF-4E73-AD4A-F5F4300421D2}"/>
                </a:ext>
              </a:extLst>
            </p:cNvPr>
            <p:cNvPicPr>
              <a:picLocks noChangeAspect="1"/>
            </p:cNvPicPr>
            <p:nvPr/>
          </p:nvPicPr>
          <p:blipFill rotWithShape="1">
            <a:blip r:embed="rId4">
              <a:extLst>
                <a:ext uri="{28A0092B-C50C-407E-A947-70E740481C1C}">
                  <a14:useLocalDpi xmlns:a14="http://schemas.microsoft.com/office/drawing/2010/main" val="0"/>
                </a:ext>
              </a:extLst>
            </a:blip>
            <a:srcRect l="7842" t="53372" r="10501" b="26515"/>
            <a:stretch>
              <a:fillRect/>
            </a:stretch>
          </p:blipFill>
          <p:spPr>
            <a:xfrm>
              <a:off x="9212800" y="-152321"/>
              <a:ext cx="1707735" cy="357596"/>
            </a:xfrm>
            <a:prstGeom prst="rect">
              <a:avLst/>
            </a:prstGeom>
          </p:spPr>
        </p:pic>
        <p:sp>
          <p:nvSpPr>
            <p:cNvPr id="8" name="文本框 32">
              <a:extLst>
                <a:ext uri="{FF2B5EF4-FFF2-40B4-BE49-F238E27FC236}">
                  <a16:creationId xmlns:a16="http://schemas.microsoft.com/office/drawing/2014/main" id="{BDC10A89-34F0-420C-864B-BFF59EBA6C22}"/>
                </a:ext>
              </a:extLst>
            </p:cNvPr>
            <p:cNvSpPr txBox="1"/>
            <p:nvPr/>
          </p:nvSpPr>
          <p:spPr>
            <a:xfrm>
              <a:off x="9192345" y="192951"/>
              <a:ext cx="1935145" cy="235706"/>
            </a:xfrm>
            <a:prstGeom prst="rect">
              <a:avLst/>
            </a:prstGeom>
            <a:noFill/>
          </p:spPr>
          <p:txBody>
            <a:bodyPr wrap="none" rtlCol="0">
              <a:spAutoFit/>
            </a:bodyPr>
            <a:lstStyle/>
            <a:p>
              <a:pPr algn="l">
                <a:lnSpc>
                  <a:spcPct val="130000"/>
                </a:lnSpc>
              </a:pPr>
              <a:r>
                <a:rPr lang="en-US" altLang="zh-CN" sz="800" b="1" dirty="0">
                  <a:solidFill>
                    <a:srgbClr val="B70031"/>
                  </a:solidFill>
                  <a:latin typeface="Arial" panose="020B0604020202020204" pitchFamily="34" charset="0"/>
                  <a:cs typeface="Arial" panose="020B0604020202020204" pitchFamily="34" charset="0"/>
                </a:rPr>
                <a:t>EAST CHINA NORMAL UNIVERSITY</a:t>
              </a:r>
              <a:endParaRPr lang="zh-CN" altLang="en-US" sz="800" b="1" dirty="0">
                <a:solidFill>
                  <a:srgbClr val="B70031"/>
                </a:solidFill>
                <a:latin typeface="Arial" panose="020B0604020202020204" pitchFamily="34" charset="0"/>
                <a:cs typeface="Arial" panose="020B0604020202020204" pitchFamily="34" charset="0"/>
              </a:endParaRPr>
            </a:p>
          </p:txBody>
        </p:sp>
      </p:grpSp>
      <p:pic>
        <p:nvPicPr>
          <p:cNvPr id="9" name="图片 15">
            <a:extLst>
              <a:ext uri="{FF2B5EF4-FFF2-40B4-BE49-F238E27FC236}">
                <a16:creationId xmlns:a16="http://schemas.microsoft.com/office/drawing/2014/main" id="{37646AAD-A00D-41B3-B04D-F2F46F88761A}"/>
              </a:ext>
            </a:extLst>
          </p:cNvPr>
          <p:cNvPicPr>
            <a:picLocks noChangeAspect="1"/>
          </p:cNvPicPr>
          <p:nvPr/>
        </p:nvPicPr>
        <p:blipFill>
          <a:blip r:embed="rId5" cstate="print">
            <a:extLst>
              <a:ext uri="{BEBA8EAE-BF5A-486C-A8C5-ECC9F3942E4B}">
                <a14:imgProps xmlns:a14="http://schemas.microsoft.com/office/drawing/2010/main">
                  <a14:imgLayer r:embed="rId6">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147169" y="6245050"/>
            <a:ext cx="3579594" cy="493737"/>
          </a:xfrm>
          <a:prstGeom prst="rect">
            <a:avLst/>
          </a:prstGeom>
        </p:spPr>
      </p:pic>
      <p:sp>
        <p:nvSpPr>
          <p:cNvPr id="2" name="文本框 1">
            <a:extLst>
              <a:ext uri="{FF2B5EF4-FFF2-40B4-BE49-F238E27FC236}">
                <a16:creationId xmlns:a16="http://schemas.microsoft.com/office/drawing/2014/main" id="{FD37FD46-3E63-4F85-A15C-01214B32BAD7}"/>
              </a:ext>
            </a:extLst>
          </p:cNvPr>
          <p:cNvSpPr txBox="1"/>
          <p:nvPr/>
        </p:nvSpPr>
        <p:spPr>
          <a:xfrm>
            <a:off x="1914102" y="2182082"/>
            <a:ext cx="8363796" cy="1569660"/>
          </a:xfrm>
          <a:prstGeom prst="rect">
            <a:avLst/>
          </a:prstGeom>
          <a:noFill/>
        </p:spPr>
        <p:txBody>
          <a:bodyPr wrap="square" rtlCol="0">
            <a:spAutoFit/>
          </a:bodyPr>
          <a:lstStyle/>
          <a:p>
            <a:pPr algn="ctr"/>
            <a:endParaRPr lang="en-US" altLang="zh-CN" sz="4800" b="1" dirty="0">
              <a:latin typeface="Times New Roman" panose="02020603050405020304" pitchFamily="18" charset="0"/>
              <a:ea typeface="宋体" panose="02010600030101010101" pitchFamily="2" charset="-122"/>
              <a:cs typeface="Times New Roman" panose="02020603050405020304" pitchFamily="18" charset="0"/>
            </a:endParaRPr>
          </a:p>
          <a:p>
            <a:pPr algn="ctr"/>
            <a:r>
              <a:rPr lang="zh-CN" altLang="en-US" sz="4800" b="1" dirty="0">
                <a:latin typeface="Times New Roman" panose="02020603050405020304" pitchFamily="18" charset="0"/>
                <a:ea typeface="宋体" panose="02010600030101010101" pitchFamily="2" charset="-122"/>
                <a:cs typeface="Times New Roman" panose="02020603050405020304" pitchFamily="18" charset="0"/>
              </a:rPr>
              <a:t>总结</a:t>
            </a:r>
            <a:endParaRPr lang="en-US" altLang="zh-CN" sz="4800" b="1" dirty="0">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972902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7">
            <a:extLst>
              <a:ext uri="{FF2B5EF4-FFF2-40B4-BE49-F238E27FC236}">
                <a16:creationId xmlns:a16="http://schemas.microsoft.com/office/drawing/2014/main" id="{9106B273-36E8-489A-AC23-1D3AEDF83CA0}"/>
              </a:ext>
            </a:extLst>
          </p:cNvPr>
          <p:cNvGrpSpPr/>
          <p:nvPr/>
        </p:nvGrpSpPr>
        <p:grpSpPr>
          <a:xfrm>
            <a:off x="9264352" y="137610"/>
            <a:ext cx="2697617" cy="750089"/>
            <a:chOff x="8429873" y="-221596"/>
            <a:chExt cx="2697617" cy="750089"/>
          </a:xfrm>
        </p:grpSpPr>
        <p:pic>
          <p:nvPicPr>
            <p:cNvPr id="6" name="图片 4">
              <a:extLst>
                <a:ext uri="{FF2B5EF4-FFF2-40B4-BE49-F238E27FC236}">
                  <a16:creationId xmlns:a16="http://schemas.microsoft.com/office/drawing/2014/main" id="{6678B1C6-1C66-4FA6-8A9C-B442F3F778A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8509" t="9177" r="29821" b="46264"/>
            <a:stretch>
              <a:fillRect/>
            </a:stretch>
          </p:blipFill>
          <p:spPr>
            <a:xfrm>
              <a:off x="8429873" y="-221596"/>
              <a:ext cx="762472" cy="750089"/>
            </a:xfrm>
            <a:prstGeom prst="rect">
              <a:avLst/>
            </a:prstGeom>
          </p:spPr>
        </p:pic>
        <p:pic>
          <p:nvPicPr>
            <p:cNvPr id="7" name="图片 31">
              <a:extLst>
                <a:ext uri="{FF2B5EF4-FFF2-40B4-BE49-F238E27FC236}">
                  <a16:creationId xmlns:a16="http://schemas.microsoft.com/office/drawing/2014/main" id="{3E0CB98B-A8BF-4E73-AD4A-F5F4300421D2}"/>
                </a:ext>
              </a:extLst>
            </p:cNvPr>
            <p:cNvPicPr>
              <a:picLocks noChangeAspect="1"/>
            </p:cNvPicPr>
            <p:nvPr/>
          </p:nvPicPr>
          <p:blipFill rotWithShape="1">
            <a:blip r:embed="rId4">
              <a:extLst>
                <a:ext uri="{28A0092B-C50C-407E-A947-70E740481C1C}">
                  <a14:useLocalDpi xmlns:a14="http://schemas.microsoft.com/office/drawing/2010/main" val="0"/>
                </a:ext>
              </a:extLst>
            </a:blip>
            <a:srcRect l="7842" t="53372" r="10501" b="26515"/>
            <a:stretch>
              <a:fillRect/>
            </a:stretch>
          </p:blipFill>
          <p:spPr>
            <a:xfrm>
              <a:off x="9212800" y="-152321"/>
              <a:ext cx="1707735" cy="357596"/>
            </a:xfrm>
            <a:prstGeom prst="rect">
              <a:avLst/>
            </a:prstGeom>
          </p:spPr>
        </p:pic>
        <p:sp>
          <p:nvSpPr>
            <p:cNvPr id="8" name="文本框 32">
              <a:extLst>
                <a:ext uri="{FF2B5EF4-FFF2-40B4-BE49-F238E27FC236}">
                  <a16:creationId xmlns:a16="http://schemas.microsoft.com/office/drawing/2014/main" id="{BDC10A89-34F0-420C-864B-BFF59EBA6C22}"/>
                </a:ext>
              </a:extLst>
            </p:cNvPr>
            <p:cNvSpPr txBox="1"/>
            <p:nvPr/>
          </p:nvSpPr>
          <p:spPr>
            <a:xfrm>
              <a:off x="9192345" y="192951"/>
              <a:ext cx="1935145" cy="235706"/>
            </a:xfrm>
            <a:prstGeom prst="rect">
              <a:avLst/>
            </a:prstGeom>
            <a:noFill/>
          </p:spPr>
          <p:txBody>
            <a:bodyPr wrap="none" rtlCol="0">
              <a:spAutoFit/>
            </a:bodyPr>
            <a:lstStyle/>
            <a:p>
              <a:pPr algn="l">
                <a:lnSpc>
                  <a:spcPct val="130000"/>
                </a:lnSpc>
              </a:pPr>
              <a:r>
                <a:rPr lang="en-US" altLang="zh-CN" sz="800" b="1" dirty="0">
                  <a:solidFill>
                    <a:srgbClr val="B70031"/>
                  </a:solidFill>
                  <a:latin typeface="Arial" panose="020B0604020202020204" pitchFamily="34" charset="0"/>
                  <a:cs typeface="Arial" panose="020B0604020202020204" pitchFamily="34" charset="0"/>
                </a:rPr>
                <a:t>EAST CHINA NORMAL UNIVERSITY</a:t>
              </a:r>
              <a:endParaRPr lang="zh-CN" altLang="en-US" sz="800" b="1" dirty="0">
                <a:solidFill>
                  <a:srgbClr val="B70031"/>
                </a:solidFill>
                <a:latin typeface="Arial" panose="020B0604020202020204" pitchFamily="34" charset="0"/>
                <a:cs typeface="Arial" panose="020B0604020202020204" pitchFamily="34" charset="0"/>
              </a:endParaRPr>
            </a:p>
          </p:txBody>
        </p:sp>
      </p:grpSp>
      <p:pic>
        <p:nvPicPr>
          <p:cNvPr id="9" name="图片 15">
            <a:extLst>
              <a:ext uri="{FF2B5EF4-FFF2-40B4-BE49-F238E27FC236}">
                <a16:creationId xmlns:a16="http://schemas.microsoft.com/office/drawing/2014/main" id="{37646AAD-A00D-41B3-B04D-F2F46F88761A}"/>
              </a:ext>
            </a:extLst>
          </p:cNvPr>
          <p:cNvPicPr>
            <a:picLocks noChangeAspect="1"/>
          </p:cNvPicPr>
          <p:nvPr/>
        </p:nvPicPr>
        <p:blipFill>
          <a:blip r:embed="rId5" cstate="print">
            <a:extLst>
              <a:ext uri="{BEBA8EAE-BF5A-486C-A8C5-ECC9F3942E4B}">
                <a14:imgProps xmlns:a14="http://schemas.microsoft.com/office/drawing/2010/main">
                  <a14:imgLayer r:embed="rId6">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147169" y="6245050"/>
            <a:ext cx="3579594" cy="493737"/>
          </a:xfrm>
          <a:prstGeom prst="rect">
            <a:avLst/>
          </a:prstGeom>
        </p:spPr>
      </p:pic>
      <p:sp>
        <p:nvSpPr>
          <p:cNvPr id="3" name="文本框 2">
            <a:extLst>
              <a:ext uri="{FF2B5EF4-FFF2-40B4-BE49-F238E27FC236}">
                <a16:creationId xmlns:a16="http://schemas.microsoft.com/office/drawing/2014/main" id="{5803D902-DCAA-45DC-8E68-2184117F2316}"/>
              </a:ext>
            </a:extLst>
          </p:cNvPr>
          <p:cNvSpPr txBox="1"/>
          <p:nvPr/>
        </p:nvSpPr>
        <p:spPr>
          <a:xfrm>
            <a:off x="793845" y="1133135"/>
            <a:ext cx="10604310" cy="4708981"/>
          </a:xfrm>
          <a:prstGeom prst="rect">
            <a:avLst/>
          </a:prstGeom>
          <a:noFill/>
        </p:spPr>
        <p:txBody>
          <a:bodyPr wrap="square" rtlCol="0">
            <a:spAutoFit/>
          </a:bodyPr>
          <a:lstStyle/>
          <a:p>
            <a:r>
              <a:rPr lang="zh-CN" altLang="en-US" sz="2000" b="1" dirty="0">
                <a:solidFill>
                  <a:srgbClr val="FF0000"/>
                </a:solidFill>
                <a:latin typeface="宋体" panose="02010600030101010101" pitchFamily="2" charset="-122"/>
                <a:ea typeface="宋体" panose="02010600030101010101" pitchFamily="2" charset="-122"/>
              </a:rPr>
              <a:t>创新性</a:t>
            </a:r>
            <a:r>
              <a:rPr lang="zh-CN" altLang="en-US" sz="2000" dirty="0">
                <a:latin typeface="宋体" panose="02010600030101010101" pitchFamily="2" charset="-122"/>
                <a:ea typeface="宋体" panose="02010600030101010101" pitchFamily="2" charset="-122"/>
              </a:rPr>
              <a:t>：在</a:t>
            </a:r>
            <a:r>
              <a:rPr lang="en-US" altLang="zh-CN" sz="2000" dirty="0">
                <a:latin typeface="宋体" panose="02010600030101010101" pitchFamily="2" charset="-122"/>
                <a:ea typeface="宋体" panose="02010600030101010101" pitchFamily="2" charset="-122"/>
              </a:rPr>
              <a:t>stacking</a:t>
            </a:r>
            <a:r>
              <a:rPr lang="zh-CN" altLang="en-US" sz="2000" dirty="0">
                <a:latin typeface="宋体" panose="02010600030101010101" pitchFamily="2" charset="-122"/>
                <a:ea typeface="宋体" panose="02010600030101010101" pitchFamily="2" charset="-122"/>
              </a:rPr>
              <a:t>集成策略中</a:t>
            </a:r>
            <a:r>
              <a:rPr lang="zh-CN" altLang="en-US" sz="2000" b="1" dirty="0">
                <a:solidFill>
                  <a:srgbClr val="C00000"/>
                </a:solidFill>
                <a:latin typeface="宋体" panose="02010600030101010101" pitchFamily="2" charset="-122"/>
                <a:ea typeface="宋体" panose="02010600030101010101" pitchFamily="2" charset="-122"/>
              </a:rPr>
              <a:t>首次</a:t>
            </a:r>
            <a:r>
              <a:rPr lang="zh-CN" altLang="en-US" sz="2000" dirty="0">
                <a:latin typeface="宋体" panose="02010600030101010101" pitchFamily="2" charset="-122"/>
                <a:ea typeface="宋体" panose="02010600030101010101" pitchFamily="2" charset="-122"/>
              </a:rPr>
              <a:t>同时引入门控门控和交叉注意力感知模块，实现对多个前沿时序基模型的有效融合，并提出易用性强，可拓展性强的集成时序预测框架。同时提出首个可解释强，区分度高的活跃度评估公式。</a:t>
            </a:r>
            <a:endParaRPr lang="en-US" altLang="zh-CN" sz="2000" dirty="0">
              <a:latin typeface="宋体" panose="02010600030101010101" pitchFamily="2" charset="-122"/>
              <a:ea typeface="宋体" panose="02010600030101010101" pitchFamily="2" charset="-122"/>
            </a:endParaRPr>
          </a:p>
          <a:p>
            <a:endParaRPr lang="en-US" altLang="zh-CN" sz="2000" dirty="0">
              <a:latin typeface="宋体" panose="02010600030101010101" pitchFamily="2" charset="-122"/>
              <a:ea typeface="宋体" panose="02010600030101010101" pitchFamily="2" charset="-122"/>
            </a:endParaRPr>
          </a:p>
          <a:p>
            <a:r>
              <a:rPr lang="zh-CN" altLang="en-US" sz="2000" b="1" dirty="0">
                <a:solidFill>
                  <a:srgbClr val="FF0000"/>
                </a:solidFill>
                <a:latin typeface="宋体" panose="02010600030101010101" pitchFamily="2" charset="-122"/>
                <a:ea typeface="宋体" panose="02010600030101010101" pitchFamily="2" charset="-122"/>
              </a:rPr>
              <a:t>技术挑战</a:t>
            </a:r>
            <a:r>
              <a:rPr lang="zh-CN" altLang="en-US" sz="2000" dirty="0">
                <a:latin typeface="宋体" panose="02010600030101010101" pitchFamily="2" charset="-122"/>
                <a:ea typeface="宋体" panose="02010600030101010101" pitchFamily="2" charset="-122"/>
              </a:rPr>
              <a:t>：集成策略对比、融合网络设计、注意力感知模块实现、活跃度评估公式数学合理性分析以及结构设计。以上困难皆被一一克服，同时</a:t>
            </a:r>
            <a:r>
              <a:rPr lang="zh-CN" altLang="en-US" sz="2000" b="1" dirty="0">
                <a:solidFill>
                  <a:srgbClr val="C00000"/>
                </a:solidFill>
                <a:latin typeface="宋体" panose="02010600030101010101" pitchFamily="2" charset="-122"/>
                <a:ea typeface="宋体" panose="02010600030101010101" pitchFamily="2" charset="-122"/>
              </a:rPr>
              <a:t>公式设计相关成果已发表北大核心期刊</a:t>
            </a:r>
            <a:r>
              <a:rPr lang="zh-CN" altLang="en-US" sz="2000" dirty="0">
                <a:latin typeface="宋体" panose="02010600030101010101" pitchFamily="2" charset="-122"/>
                <a:ea typeface="宋体" panose="02010600030101010101" pitchFamily="2" charset="-122"/>
              </a:rPr>
              <a:t>。</a:t>
            </a:r>
            <a:endParaRPr lang="en-US" altLang="zh-CN" sz="2000" dirty="0">
              <a:latin typeface="宋体" panose="02010600030101010101" pitchFamily="2" charset="-122"/>
              <a:ea typeface="宋体" panose="02010600030101010101" pitchFamily="2" charset="-122"/>
            </a:endParaRPr>
          </a:p>
          <a:p>
            <a:endParaRPr lang="en-US" altLang="zh-CN" sz="2000" dirty="0">
              <a:latin typeface="宋体" panose="02010600030101010101" pitchFamily="2" charset="-122"/>
              <a:ea typeface="宋体" panose="02010600030101010101" pitchFamily="2" charset="-122"/>
            </a:endParaRPr>
          </a:p>
          <a:p>
            <a:r>
              <a:rPr lang="zh-CN" altLang="en-US" sz="2000" b="1" dirty="0">
                <a:solidFill>
                  <a:srgbClr val="FF0000"/>
                </a:solidFill>
                <a:latin typeface="宋体" panose="02010600030101010101" pitchFamily="2" charset="-122"/>
                <a:ea typeface="宋体" panose="02010600030101010101" pitchFamily="2" charset="-122"/>
              </a:rPr>
              <a:t>应用场景</a:t>
            </a:r>
            <a:r>
              <a:rPr lang="zh-CN" altLang="en-US" sz="2000" dirty="0">
                <a:latin typeface="宋体" panose="02010600030101010101" pitchFamily="2" charset="-122"/>
                <a:ea typeface="宋体" panose="02010600030101010101" pitchFamily="2" charset="-122"/>
              </a:rPr>
              <a:t>：已经通过开源工具 </a:t>
            </a:r>
            <a:r>
              <a:rPr lang="en-US" altLang="zh-CN" sz="2000" dirty="0" err="1">
                <a:latin typeface="宋体" panose="02010600030101010101" pitchFamily="2" charset="-122"/>
                <a:ea typeface="宋体" panose="02010600030101010101" pitchFamily="2" charset="-122"/>
              </a:rPr>
              <a:t>MaxKB</a:t>
            </a:r>
            <a:r>
              <a:rPr lang="en-US" altLang="zh-CN" sz="2000" dirty="0">
                <a:latin typeface="宋体" panose="02010600030101010101" pitchFamily="2" charset="-122"/>
                <a:ea typeface="宋体" panose="02010600030101010101" pitchFamily="2" charset="-122"/>
              </a:rPr>
              <a:t> </a:t>
            </a:r>
            <a:r>
              <a:rPr lang="zh-CN" altLang="en-US" sz="2000" dirty="0">
                <a:latin typeface="宋体" panose="02010600030101010101" pitchFamily="2" charset="-122"/>
                <a:ea typeface="宋体" panose="02010600030101010101" pitchFamily="2" charset="-122"/>
              </a:rPr>
              <a:t>实现智能问答，未来可以考虑通过浏览器插件开发的方式实现如下目标。</a:t>
            </a:r>
            <a:endParaRPr lang="en-US" altLang="zh-CN" sz="2000" dirty="0">
              <a:latin typeface="宋体" panose="02010600030101010101" pitchFamily="2" charset="-122"/>
              <a:ea typeface="宋体" panose="02010600030101010101" pitchFamily="2" charset="-122"/>
            </a:endParaRPr>
          </a:p>
          <a:p>
            <a:endParaRPr lang="en-US" altLang="zh-CN" sz="2000" dirty="0">
              <a:latin typeface="宋体" panose="02010600030101010101" pitchFamily="2" charset="-122"/>
              <a:ea typeface="宋体" panose="02010600030101010101" pitchFamily="2" charset="-122"/>
            </a:endParaRPr>
          </a:p>
          <a:p>
            <a:pPr lvl="1"/>
            <a:r>
              <a:rPr lang="en-US" altLang="zh-CN" sz="2000" b="1" dirty="0">
                <a:latin typeface="宋体" panose="02010600030101010101" pitchFamily="2" charset="-122"/>
                <a:ea typeface="宋体" panose="02010600030101010101" pitchFamily="2" charset="-122"/>
              </a:rPr>
              <a:t>- </a:t>
            </a:r>
            <a:r>
              <a:rPr lang="zh-CN" altLang="en-US" sz="2000" b="1" dirty="0">
                <a:latin typeface="宋体" panose="02010600030101010101" pitchFamily="2" charset="-122"/>
                <a:ea typeface="宋体" panose="02010600030101010101" pitchFamily="2" charset="-122"/>
              </a:rPr>
              <a:t>开源参与决策支持</a:t>
            </a:r>
            <a:r>
              <a:rPr lang="zh-CN" altLang="en-US" sz="2000" dirty="0">
                <a:latin typeface="宋体" panose="02010600030101010101" pitchFamily="2" charset="-122"/>
                <a:ea typeface="宋体" panose="02010600030101010101" pitchFamily="2" charset="-122"/>
              </a:rPr>
              <a:t>：帮助贡献者、企业与基金会在资源有限的情况下，识别更具长期发展潜力的项目，优化人力与资金投入。</a:t>
            </a:r>
            <a:endParaRPr lang="en-US" altLang="zh-CN" sz="2000" dirty="0">
              <a:latin typeface="宋体" panose="02010600030101010101" pitchFamily="2" charset="-122"/>
              <a:ea typeface="宋体" panose="02010600030101010101" pitchFamily="2" charset="-122"/>
            </a:endParaRPr>
          </a:p>
          <a:p>
            <a:endParaRPr lang="en-US" altLang="zh-CN" sz="2000" dirty="0">
              <a:latin typeface="宋体" panose="02010600030101010101" pitchFamily="2" charset="-122"/>
              <a:ea typeface="宋体" panose="02010600030101010101" pitchFamily="2" charset="-122"/>
            </a:endParaRPr>
          </a:p>
          <a:p>
            <a:pPr lvl="1"/>
            <a:r>
              <a:rPr lang="en-US" altLang="zh-CN" sz="2000" b="1" dirty="0">
                <a:latin typeface="宋体" panose="02010600030101010101" pitchFamily="2" charset="-122"/>
                <a:ea typeface="宋体" panose="02010600030101010101" pitchFamily="2" charset="-122"/>
              </a:rPr>
              <a:t>- </a:t>
            </a:r>
            <a:r>
              <a:rPr lang="zh-CN" altLang="en-US" sz="2000" b="1" dirty="0">
                <a:latin typeface="宋体" panose="02010600030101010101" pitchFamily="2" charset="-122"/>
                <a:ea typeface="宋体" panose="02010600030101010101" pitchFamily="2" charset="-122"/>
              </a:rPr>
              <a:t>项目健康监测与预警</a:t>
            </a:r>
            <a:r>
              <a:rPr lang="zh-CN" altLang="en-US" sz="2000" dirty="0">
                <a:latin typeface="宋体" panose="02010600030101010101" pitchFamily="2" charset="-122"/>
                <a:ea typeface="宋体" panose="02010600030101010101" pitchFamily="2" charset="-122"/>
              </a:rPr>
              <a:t>：辅助仓库维护者及时发现活跃度变化趋势，提前调整项目治理、协作流程或技术路线，提升项目的可持续性。</a:t>
            </a:r>
          </a:p>
        </p:txBody>
      </p:sp>
    </p:spTree>
    <p:extLst>
      <p:ext uri="{BB962C8B-B14F-4D97-AF65-F5344CB8AC3E}">
        <p14:creationId xmlns:p14="http://schemas.microsoft.com/office/powerpoint/2010/main" val="36705537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13">
            <a:extLst>
              <a:ext uri="{FF2B5EF4-FFF2-40B4-BE49-F238E27FC236}">
                <a16:creationId xmlns:a16="http://schemas.microsoft.com/office/drawing/2014/main" id="{F28E73DB-1D35-4675-AB4F-9AE20FC4F6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7000" y="0"/>
            <a:ext cx="6858000" cy="6858000"/>
          </a:xfrm>
          <a:prstGeom prst="rect">
            <a:avLst/>
          </a:prstGeom>
        </p:spPr>
      </p:pic>
      <p:grpSp>
        <p:nvGrpSpPr>
          <p:cNvPr id="4" name="组合 7">
            <a:extLst>
              <a:ext uri="{FF2B5EF4-FFF2-40B4-BE49-F238E27FC236}">
                <a16:creationId xmlns:a16="http://schemas.microsoft.com/office/drawing/2014/main" id="{C2F1E238-C34C-4300-82ED-0E05D85A982B}"/>
              </a:ext>
            </a:extLst>
          </p:cNvPr>
          <p:cNvGrpSpPr/>
          <p:nvPr/>
        </p:nvGrpSpPr>
        <p:grpSpPr>
          <a:xfrm>
            <a:off x="9264352" y="137610"/>
            <a:ext cx="2697617" cy="750089"/>
            <a:chOff x="8429873" y="-221596"/>
            <a:chExt cx="2697617" cy="750089"/>
          </a:xfrm>
        </p:grpSpPr>
        <p:pic>
          <p:nvPicPr>
            <p:cNvPr id="5" name="图片 4">
              <a:extLst>
                <a:ext uri="{FF2B5EF4-FFF2-40B4-BE49-F238E27FC236}">
                  <a16:creationId xmlns:a16="http://schemas.microsoft.com/office/drawing/2014/main" id="{10073598-6D30-40BD-B337-DE62B4018A9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8509" t="9177" r="29821" b="46264"/>
            <a:stretch>
              <a:fillRect/>
            </a:stretch>
          </p:blipFill>
          <p:spPr>
            <a:xfrm>
              <a:off x="8429873" y="-221596"/>
              <a:ext cx="762472" cy="750089"/>
            </a:xfrm>
            <a:prstGeom prst="rect">
              <a:avLst/>
            </a:prstGeom>
          </p:spPr>
        </p:pic>
        <p:pic>
          <p:nvPicPr>
            <p:cNvPr id="6" name="图片 31">
              <a:extLst>
                <a:ext uri="{FF2B5EF4-FFF2-40B4-BE49-F238E27FC236}">
                  <a16:creationId xmlns:a16="http://schemas.microsoft.com/office/drawing/2014/main" id="{ECCCA1EE-B5B6-4717-BCFA-EC1C7CA8EDFF}"/>
                </a:ext>
              </a:extLst>
            </p:cNvPr>
            <p:cNvPicPr>
              <a:picLocks noChangeAspect="1"/>
            </p:cNvPicPr>
            <p:nvPr/>
          </p:nvPicPr>
          <p:blipFill rotWithShape="1">
            <a:blip r:embed="rId4">
              <a:extLst>
                <a:ext uri="{28A0092B-C50C-407E-A947-70E740481C1C}">
                  <a14:useLocalDpi xmlns:a14="http://schemas.microsoft.com/office/drawing/2010/main" val="0"/>
                </a:ext>
              </a:extLst>
            </a:blip>
            <a:srcRect l="7842" t="53372" r="10501" b="26515"/>
            <a:stretch>
              <a:fillRect/>
            </a:stretch>
          </p:blipFill>
          <p:spPr>
            <a:xfrm>
              <a:off x="9212800" y="-152321"/>
              <a:ext cx="1707735" cy="357596"/>
            </a:xfrm>
            <a:prstGeom prst="rect">
              <a:avLst/>
            </a:prstGeom>
          </p:spPr>
        </p:pic>
        <p:sp>
          <p:nvSpPr>
            <p:cNvPr id="7" name="文本框 32">
              <a:extLst>
                <a:ext uri="{FF2B5EF4-FFF2-40B4-BE49-F238E27FC236}">
                  <a16:creationId xmlns:a16="http://schemas.microsoft.com/office/drawing/2014/main" id="{43C4BF23-3A98-4C56-9D0C-33F4771CB51D}"/>
                </a:ext>
              </a:extLst>
            </p:cNvPr>
            <p:cNvSpPr txBox="1"/>
            <p:nvPr/>
          </p:nvSpPr>
          <p:spPr>
            <a:xfrm>
              <a:off x="9192345" y="192951"/>
              <a:ext cx="1935145" cy="235706"/>
            </a:xfrm>
            <a:prstGeom prst="rect">
              <a:avLst/>
            </a:prstGeom>
            <a:noFill/>
          </p:spPr>
          <p:txBody>
            <a:bodyPr wrap="none" rtlCol="0">
              <a:spAutoFit/>
            </a:bodyPr>
            <a:lstStyle/>
            <a:p>
              <a:pPr algn="l">
                <a:lnSpc>
                  <a:spcPct val="130000"/>
                </a:lnSpc>
              </a:pPr>
              <a:r>
                <a:rPr lang="en-US" altLang="zh-CN" sz="800" b="1" dirty="0">
                  <a:solidFill>
                    <a:srgbClr val="B70031"/>
                  </a:solidFill>
                  <a:latin typeface="Arial" panose="020B0604020202020204" pitchFamily="34" charset="0"/>
                  <a:cs typeface="Arial" panose="020B0604020202020204" pitchFamily="34" charset="0"/>
                </a:rPr>
                <a:t>EAST CHINA NORMAL UNIVERSITY</a:t>
              </a:r>
              <a:endParaRPr lang="zh-CN" altLang="en-US" sz="800" b="1" dirty="0">
                <a:solidFill>
                  <a:srgbClr val="B70031"/>
                </a:solidFill>
                <a:latin typeface="Arial" panose="020B0604020202020204" pitchFamily="34" charset="0"/>
                <a:cs typeface="Arial" panose="020B0604020202020204" pitchFamily="34" charset="0"/>
              </a:endParaRPr>
            </a:p>
          </p:txBody>
        </p:sp>
      </p:grpSp>
      <p:pic>
        <p:nvPicPr>
          <p:cNvPr id="8" name="图片 15">
            <a:extLst>
              <a:ext uri="{FF2B5EF4-FFF2-40B4-BE49-F238E27FC236}">
                <a16:creationId xmlns:a16="http://schemas.microsoft.com/office/drawing/2014/main" id="{2EBDBC06-1911-4021-A348-555B52540B50}"/>
              </a:ext>
            </a:extLst>
          </p:cNvPr>
          <p:cNvPicPr>
            <a:picLocks noChangeAspect="1"/>
          </p:cNvPicPr>
          <p:nvPr/>
        </p:nvPicPr>
        <p:blipFill>
          <a:blip r:embed="rId5" cstate="print">
            <a:extLst>
              <a:ext uri="{BEBA8EAE-BF5A-486C-A8C5-ECC9F3942E4B}">
                <a14:imgProps xmlns:a14="http://schemas.microsoft.com/office/drawing/2010/main">
                  <a14:imgLayer r:embed="rId6">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147169" y="6245050"/>
            <a:ext cx="3579594" cy="493737"/>
          </a:xfrm>
          <a:prstGeom prst="rect">
            <a:avLst/>
          </a:prstGeom>
        </p:spPr>
      </p:pic>
      <p:sp>
        <p:nvSpPr>
          <p:cNvPr id="2" name="文本框 1">
            <a:extLst>
              <a:ext uri="{FF2B5EF4-FFF2-40B4-BE49-F238E27FC236}">
                <a16:creationId xmlns:a16="http://schemas.microsoft.com/office/drawing/2014/main" id="{3840718F-0893-4504-B6A3-DB6D730FCA89}"/>
              </a:ext>
            </a:extLst>
          </p:cNvPr>
          <p:cNvSpPr txBox="1"/>
          <p:nvPr/>
        </p:nvSpPr>
        <p:spPr>
          <a:xfrm>
            <a:off x="3243816" y="2921168"/>
            <a:ext cx="5704368" cy="1015663"/>
          </a:xfrm>
          <a:prstGeom prst="rect">
            <a:avLst/>
          </a:prstGeom>
          <a:noFill/>
        </p:spPr>
        <p:txBody>
          <a:bodyPr wrap="square" rtlCol="0">
            <a:spAutoFit/>
          </a:bodyPr>
          <a:lstStyle/>
          <a:p>
            <a:pPr algn="ctr"/>
            <a:r>
              <a:rPr lang="en-US" altLang="zh-CN" sz="6000" dirty="0">
                <a:latin typeface="Times New Roman" panose="02020603050405020304" pitchFamily="18" charset="0"/>
                <a:cs typeface="Times New Roman" panose="02020603050405020304" pitchFamily="18" charset="0"/>
              </a:rPr>
              <a:t>THANKS</a:t>
            </a:r>
            <a:endParaRPr lang="zh-CN" altLang="en-US" sz="6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38234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7">
            <a:extLst>
              <a:ext uri="{FF2B5EF4-FFF2-40B4-BE49-F238E27FC236}">
                <a16:creationId xmlns:a16="http://schemas.microsoft.com/office/drawing/2014/main" id="{9106B273-36E8-489A-AC23-1D3AEDF83CA0}"/>
              </a:ext>
            </a:extLst>
          </p:cNvPr>
          <p:cNvGrpSpPr/>
          <p:nvPr/>
        </p:nvGrpSpPr>
        <p:grpSpPr>
          <a:xfrm>
            <a:off x="9264352" y="137610"/>
            <a:ext cx="2697617" cy="750089"/>
            <a:chOff x="8429873" y="-221596"/>
            <a:chExt cx="2697617" cy="750089"/>
          </a:xfrm>
        </p:grpSpPr>
        <p:pic>
          <p:nvPicPr>
            <p:cNvPr id="6" name="图片 4">
              <a:extLst>
                <a:ext uri="{FF2B5EF4-FFF2-40B4-BE49-F238E27FC236}">
                  <a16:creationId xmlns:a16="http://schemas.microsoft.com/office/drawing/2014/main" id="{6678B1C6-1C66-4FA6-8A9C-B442F3F778A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8509" t="9177" r="29821" b="46264"/>
            <a:stretch>
              <a:fillRect/>
            </a:stretch>
          </p:blipFill>
          <p:spPr>
            <a:xfrm>
              <a:off x="8429873" y="-221596"/>
              <a:ext cx="762472" cy="750089"/>
            </a:xfrm>
            <a:prstGeom prst="rect">
              <a:avLst/>
            </a:prstGeom>
          </p:spPr>
        </p:pic>
        <p:pic>
          <p:nvPicPr>
            <p:cNvPr id="7" name="图片 31">
              <a:extLst>
                <a:ext uri="{FF2B5EF4-FFF2-40B4-BE49-F238E27FC236}">
                  <a16:creationId xmlns:a16="http://schemas.microsoft.com/office/drawing/2014/main" id="{3E0CB98B-A8BF-4E73-AD4A-F5F4300421D2}"/>
                </a:ext>
              </a:extLst>
            </p:cNvPr>
            <p:cNvPicPr>
              <a:picLocks noChangeAspect="1"/>
            </p:cNvPicPr>
            <p:nvPr/>
          </p:nvPicPr>
          <p:blipFill rotWithShape="1">
            <a:blip r:embed="rId4">
              <a:extLst>
                <a:ext uri="{28A0092B-C50C-407E-A947-70E740481C1C}">
                  <a14:useLocalDpi xmlns:a14="http://schemas.microsoft.com/office/drawing/2010/main" val="0"/>
                </a:ext>
              </a:extLst>
            </a:blip>
            <a:srcRect l="7842" t="53372" r="10501" b="26515"/>
            <a:stretch>
              <a:fillRect/>
            </a:stretch>
          </p:blipFill>
          <p:spPr>
            <a:xfrm>
              <a:off x="9212800" y="-152321"/>
              <a:ext cx="1707735" cy="357596"/>
            </a:xfrm>
            <a:prstGeom prst="rect">
              <a:avLst/>
            </a:prstGeom>
          </p:spPr>
        </p:pic>
        <p:sp>
          <p:nvSpPr>
            <p:cNvPr id="8" name="文本框 32">
              <a:extLst>
                <a:ext uri="{FF2B5EF4-FFF2-40B4-BE49-F238E27FC236}">
                  <a16:creationId xmlns:a16="http://schemas.microsoft.com/office/drawing/2014/main" id="{BDC10A89-34F0-420C-864B-BFF59EBA6C22}"/>
                </a:ext>
              </a:extLst>
            </p:cNvPr>
            <p:cNvSpPr txBox="1"/>
            <p:nvPr/>
          </p:nvSpPr>
          <p:spPr>
            <a:xfrm>
              <a:off x="9192345" y="192951"/>
              <a:ext cx="1935145" cy="235706"/>
            </a:xfrm>
            <a:prstGeom prst="rect">
              <a:avLst/>
            </a:prstGeom>
            <a:noFill/>
          </p:spPr>
          <p:txBody>
            <a:bodyPr wrap="none" rtlCol="0">
              <a:spAutoFit/>
            </a:bodyPr>
            <a:lstStyle/>
            <a:p>
              <a:pPr algn="l">
                <a:lnSpc>
                  <a:spcPct val="130000"/>
                </a:lnSpc>
              </a:pPr>
              <a:r>
                <a:rPr lang="en-US" altLang="zh-CN" sz="800" b="1" dirty="0">
                  <a:solidFill>
                    <a:srgbClr val="B70031"/>
                  </a:solidFill>
                  <a:latin typeface="Arial" panose="020B0604020202020204" pitchFamily="34" charset="0"/>
                  <a:cs typeface="Arial" panose="020B0604020202020204" pitchFamily="34" charset="0"/>
                </a:rPr>
                <a:t>EAST CHINA NORMAL UNIVERSITY</a:t>
              </a:r>
              <a:endParaRPr lang="zh-CN" altLang="en-US" sz="800" b="1" dirty="0">
                <a:solidFill>
                  <a:srgbClr val="B70031"/>
                </a:solidFill>
                <a:latin typeface="Arial" panose="020B0604020202020204" pitchFamily="34" charset="0"/>
                <a:cs typeface="Arial" panose="020B0604020202020204" pitchFamily="34" charset="0"/>
              </a:endParaRPr>
            </a:p>
          </p:txBody>
        </p:sp>
      </p:grpSp>
      <p:pic>
        <p:nvPicPr>
          <p:cNvPr id="9" name="图片 15">
            <a:extLst>
              <a:ext uri="{FF2B5EF4-FFF2-40B4-BE49-F238E27FC236}">
                <a16:creationId xmlns:a16="http://schemas.microsoft.com/office/drawing/2014/main" id="{37646AAD-A00D-41B3-B04D-F2F46F88761A}"/>
              </a:ext>
            </a:extLst>
          </p:cNvPr>
          <p:cNvPicPr>
            <a:picLocks noChangeAspect="1"/>
          </p:cNvPicPr>
          <p:nvPr/>
        </p:nvPicPr>
        <p:blipFill>
          <a:blip r:embed="rId5" cstate="print">
            <a:extLst>
              <a:ext uri="{BEBA8EAE-BF5A-486C-A8C5-ECC9F3942E4B}">
                <a14:imgProps xmlns:a14="http://schemas.microsoft.com/office/drawing/2010/main">
                  <a14:imgLayer r:embed="rId6">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147169" y="6245050"/>
            <a:ext cx="3579594" cy="493737"/>
          </a:xfrm>
          <a:prstGeom prst="rect">
            <a:avLst/>
          </a:prstGeom>
        </p:spPr>
      </p:pic>
      <p:sp>
        <p:nvSpPr>
          <p:cNvPr id="2" name="文本框 1">
            <a:extLst>
              <a:ext uri="{FF2B5EF4-FFF2-40B4-BE49-F238E27FC236}">
                <a16:creationId xmlns:a16="http://schemas.microsoft.com/office/drawing/2014/main" id="{FD37FD46-3E63-4F85-A15C-01214B32BAD7}"/>
              </a:ext>
            </a:extLst>
          </p:cNvPr>
          <p:cNvSpPr txBox="1"/>
          <p:nvPr/>
        </p:nvSpPr>
        <p:spPr>
          <a:xfrm>
            <a:off x="1914102" y="2782669"/>
            <a:ext cx="8363796" cy="646331"/>
          </a:xfrm>
          <a:prstGeom prst="rect">
            <a:avLst/>
          </a:prstGeom>
          <a:noFill/>
        </p:spPr>
        <p:txBody>
          <a:bodyPr wrap="square" rtlCol="0">
            <a:spAutoFit/>
          </a:bodyPr>
          <a:lstStyle/>
          <a:p>
            <a:pPr algn="ctr"/>
            <a:r>
              <a:rPr lang="zh-CN" altLang="en-US" sz="3600" b="1" dirty="0">
                <a:latin typeface="Times New Roman" panose="02020603050405020304" pitchFamily="18" charset="0"/>
                <a:ea typeface="宋体" panose="02010600030101010101" pitchFamily="2" charset="-122"/>
                <a:cs typeface="Times New Roman" panose="02020603050405020304" pitchFamily="18" charset="0"/>
              </a:rPr>
              <a:t>以下为正式内容</a:t>
            </a:r>
            <a:endParaRPr lang="en-US" altLang="zh-CN" sz="3600" b="1" dirty="0">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8118379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a:extLst>
              <a:ext uri="{FF2B5EF4-FFF2-40B4-BE49-F238E27FC236}">
                <a16:creationId xmlns:a16="http://schemas.microsoft.com/office/drawing/2014/main" id="{899F4DDD-1079-42CF-9CBB-1621AC7EA09A}"/>
              </a:ext>
            </a:extLst>
          </p:cNvPr>
          <p:cNvGrpSpPr/>
          <p:nvPr/>
        </p:nvGrpSpPr>
        <p:grpSpPr>
          <a:xfrm>
            <a:off x="0" y="0"/>
            <a:ext cx="12192004" cy="734108"/>
            <a:chOff x="-281344" y="-71120"/>
            <a:chExt cx="12625748" cy="734108"/>
          </a:xfrm>
        </p:grpSpPr>
        <p:grpSp>
          <p:nvGrpSpPr>
            <p:cNvPr id="42" name="组合 3">
              <a:extLst>
                <a:ext uri="{FF2B5EF4-FFF2-40B4-BE49-F238E27FC236}">
                  <a16:creationId xmlns:a16="http://schemas.microsoft.com/office/drawing/2014/main" id="{5250F2BE-6A19-44C8-AB2C-DB3382FA4F26}"/>
                </a:ext>
              </a:extLst>
            </p:cNvPr>
            <p:cNvGrpSpPr/>
            <p:nvPr/>
          </p:nvGrpSpPr>
          <p:grpSpPr>
            <a:xfrm>
              <a:off x="-281344" y="-71120"/>
              <a:ext cx="12625748" cy="734108"/>
              <a:chOff x="-240704" y="246620"/>
              <a:chExt cx="3456385" cy="734108"/>
            </a:xfrm>
          </p:grpSpPr>
          <p:sp>
            <p:nvSpPr>
              <p:cNvPr id="48" name="矩形: 圆角 1">
                <a:extLst>
                  <a:ext uri="{FF2B5EF4-FFF2-40B4-BE49-F238E27FC236}">
                    <a16:creationId xmlns:a16="http://schemas.microsoft.com/office/drawing/2014/main" id="{189C7819-7CE4-4FD8-BA4F-02C461320292}"/>
                  </a:ext>
                </a:extLst>
              </p:cNvPr>
              <p:cNvSpPr/>
              <p:nvPr/>
            </p:nvSpPr>
            <p:spPr>
              <a:xfrm>
                <a:off x="-240704" y="246620"/>
                <a:ext cx="3456384" cy="734108"/>
              </a:xfrm>
              <a:prstGeom prst="rect">
                <a:avLst/>
              </a:prstGeom>
              <a:solidFill>
                <a:srgbClr val="9B0D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panose="020B0502040204020203"/>
                  <a:ea typeface="微软雅黑 Light" panose="020B0502040204020203" charset="-122"/>
                  <a:cs typeface="+mn-cs"/>
                </a:endParaRPr>
              </a:p>
            </p:txBody>
          </p:sp>
          <p:sp>
            <p:nvSpPr>
              <p:cNvPr id="49" name="文本占位符 3">
                <a:extLst>
                  <a:ext uri="{FF2B5EF4-FFF2-40B4-BE49-F238E27FC236}">
                    <a16:creationId xmlns:a16="http://schemas.microsoft.com/office/drawing/2014/main" id="{F12658D7-943F-4488-9A45-EC14798FDA64}"/>
                  </a:ext>
                </a:extLst>
              </p:cNvPr>
              <p:cNvSpPr txBox="1"/>
              <p:nvPr/>
            </p:nvSpPr>
            <p:spPr>
              <a:xfrm>
                <a:off x="-137012" y="310719"/>
                <a:ext cx="3352693" cy="605909"/>
              </a:xfrm>
              <a:prstGeom prst="roundRect">
                <a:avLst>
                  <a:gd name="adj" fmla="val 50000"/>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buNone/>
                  <a:defRPr/>
                </a:pPr>
                <a:r>
                  <a:rPr lang="zh-CN" altLang="en-US" b="1" dirty="0">
                    <a:solidFill>
                      <a:prstClr val="white"/>
                    </a:solidFill>
                    <a:latin typeface="微软雅黑" panose="020B0503020204020204" charset="-122"/>
                    <a:ea typeface="微软雅黑" panose="020B0503020204020204" charset="-122"/>
                  </a:rPr>
                  <a:t>引入</a:t>
                </a:r>
                <a:endParaRPr lang="en-GB" altLang="zh-CN" b="1" dirty="0">
                  <a:solidFill>
                    <a:prstClr val="white"/>
                  </a:solidFill>
                  <a:latin typeface="微软雅黑" panose="020B0503020204020204" charset="-122"/>
                  <a:ea typeface="微软雅黑" panose="020B0503020204020204" charset="-122"/>
                </a:endParaRPr>
              </a:p>
            </p:txBody>
          </p:sp>
        </p:grpSp>
        <p:grpSp>
          <p:nvGrpSpPr>
            <p:cNvPr id="43" name="组合 42">
              <a:extLst>
                <a:ext uri="{FF2B5EF4-FFF2-40B4-BE49-F238E27FC236}">
                  <a16:creationId xmlns:a16="http://schemas.microsoft.com/office/drawing/2014/main" id="{0880E399-06A7-4BB0-A1E1-9B68E6FC535C}"/>
                </a:ext>
              </a:extLst>
            </p:cNvPr>
            <p:cNvGrpSpPr/>
            <p:nvPr/>
          </p:nvGrpSpPr>
          <p:grpSpPr>
            <a:xfrm>
              <a:off x="9857491" y="42625"/>
              <a:ext cx="1986777" cy="547776"/>
              <a:chOff x="3359696" y="637245"/>
              <a:chExt cx="6243070" cy="1721284"/>
            </a:xfrm>
          </p:grpSpPr>
          <p:pic>
            <p:nvPicPr>
              <p:cNvPr id="44" name="图片 43">
                <a:extLst>
                  <a:ext uri="{FF2B5EF4-FFF2-40B4-BE49-F238E27FC236}">
                    <a16:creationId xmlns:a16="http://schemas.microsoft.com/office/drawing/2014/main" id="{EC1B7ACE-F066-4261-ACD9-15FE58E1B97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59696" y="637245"/>
                <a:ext cx="1643882" cy="1643882"/>
              </a:xfrm>
              <a:prstGeom prst="rect">
                <a:avLst/>
              </a:prstGeom>
            </p:spPr>
          </p:pic>
          <p:grpSp>
            <p:nvGrpSpPr>
              <p:cNvPr id="45" name="组合 44">
                <a:extLst>
                  <a:ext uri="{FF2B5EF4-FFF2-40B4-BE49-F238E27FC236}">
                    <a16:creationId xmlns:a16="http://schemas.microsoft.com/office/drawing/2014/main" id="{98FCEE37-FADE-4DD0-BC9B-6B2DD647107C}"/>
                  </a:ext>
                </a:extLst>
              </p:cNvPr>
              <p:cNvGrpSpPr/>
              <p:nvPr/>
            </p:nvGrpSpPr>
            <p:grpSpPr>
              <a:xfrm>
                <a:off x="4897074" y="920899"/>
                <a:ext cx="4705692" cy="1437630"/>
                <a:chOff x="4971863" y="777003"/>
                <a:chExt cx="4705692" cy="1437630"/>
              </a:xfrm>
            </p:grpSpPr>
            <p:pic>
              <p:nvPicPr>
                <p:cNvPr id="46" name="图片 45">
                  <a:extLst>
                    <a:ext uri="{FF2B5EF4-FFF2-40B4-BE49-F238E27FC236}">
                      <a16:creationId xmlns:a16="http://schemas.microsoft.com/office/drawing/2014/main" id="{E8B47AC1-664F-4D92-91FB-FE0F1D6B7BC8}"/>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40000" contrast="-40000"/>
                          </a14:imgEffect>
                          <a14:imgEffect>
                            <a14:sharpenSoften amount="50000"/>
                          </a14:imgEffect>
                        </a14:imgLayer>
                      </a14:imgProps>
                    </a:ext>
                    <a:ext uri="{28A0092B-C50C-407E-A947-70E740481C1C}">
                      <a14:useLocalDpi xmlns:a14="http://schemas.microsoft.com/office/drawing/2010/main" val="0"/>
                    </a:ext>
                  </a:extLst>
                </a:blip>
                <a:srcRect l="9740" t="53878" r="8864" b="27627"/>
                <a:stretch>
                  <a:fillRect/>
                </a:stretch>
              </p:blipFill>
              <p:spPr>
                <a:xfrm>
                  <a:off x="5266864" y="777003"/>
                  <a:ext cx="4108883" cy="821319"/>
                </a:xfrm>
                <a:prstGeom prst="rect">
                  <a:avLst/>
                </a:prstGeom>
              </p:spPr>
            </p:pic>
            <p:sp>
              <p:nvSpPr>
                <p:cNvPr id="47" name="文本框 46">
                  <a:extLst>
                    <a:ext uri="{FF2B5EF4-FFF2-40B4-BE49-F238E27FC236}">
                      <a16:creationId xmlns:a16="http://schemas.microsoft.com/office/drawing/2014/main" id="{774EC7DF-F1AA-4D20-9552-4C4DF4347C69}"/>
                    </a:ext>
                  </a:extLst>
                </p:cNvPr>
                <p:cNvSpPr txBox="1"/>
                <p:nvPr/>
              </p:nvSpPr>
              <p:spPr>
                <a:xfrm>
                  <a:off x="4971863" y="1586601"/>
                  <a:ext cx="4705692" cy="628032"/>
                </a:xfrm>
                <a:prstGeom prst="rect">
                  <a:avLst/>
                </a:prstGeom>
                <a:noFill/>
              </p:spPr>
              <p:txBody>
                <a:bodyPr wrap="none" rtlCol="0">
                  <a:spAutoFit/>
                </a:bodyPr>
                <a:lstStyle/>
                <a:p>
                  <a:pPr marL="0" marR="0" lvl="0" indent="0" algn="l" defTabSz="914400" rtl="0" eaLnBrk="1" fontAlgn="auto" latinLnBrk="0" hangingPunct="1">
                    <a:lnSpc>
                      <a:spcPct val="130000"/>
                    </a:lnSpc>
                    <a:spcBef>
                      <a:spcPts val="0"/>
                    </a:spcBef>
                    <a:spcAft>
                      <a:spcPts val="0"/>
                    </a:spcAft>
                    <a:buClrTx/>
                    <a:buSzTx/>
                    <a:buFontTx/>
                    <a:buNone/>
                    <a:defRPr/>
                  </a:pPr>
                  <a:r>
                    <a:rPr kumimoji="0" lang="en-US" altLang="zh-CN" sz="600" b="1" i="0" u="none" strike="noStrike" kern="1200" cap="none" spc="0" normalizeH="0" baseline="0" noProof="0" dirty="0">
                      <a:ln>
                        <a:noFill/>
                      </a:ln>
                      <a:solidFill>
                        <a:prstClr val="white"/>
                      </a:solidFill>
                      <a:effectLst/>
                      <a:uLnTx/>
                      <a:uFillTx/>
                      <a:latin typeface="Arial" panose="020B0604020202020204" pitchFamily="34" charset="0"/>
                      <a:ea typeface="微软雅黑 Light" panose="020B0502040204020203" charset="-122"/>
                      <a:cs typeface="Arial" panose="020B0604020202020204" pitchFamily="34" charset="0"/>
                    </a:rPr>
                    <a:t>EAST CHINA NORMAL UNIVERSITY</a:t>
                  </a:r>
                  <a:endParaRPr kumimoji="0" lang="zh-CN" altLang="en-US" sz="600" b="1" i="0" u="none" strike="noStrike" kern="1200" cap="none" spc="0" normalizeH="0" baseline="0" noProof="0" dirty="0">
                    <a:ln>
                      <a:noFill/>
                    </a:ln>
                    <a:solidFill>
                      <a:prstClr val="white"/>
                    </a:solidFill>
                    <a:effectLst/>
                    <a:uLnTx/>
                    <a:uFillTx/>
                    <a:latin typeface="Arial" panose="020B0604020202020204" pitchFamily="34" charset="0"/>
                    <a:ea typeface="微软雅黑 Light" panose="020B0502040204020203" charset="-122"/>
                    <a:cs typeface="Arial" panose="020B0604020202020204" pitchFamily="34" charset="0"/>
                  </a:endParaRPr>
                </a:p>
              </p:txBody>
            </p:sp>
          </p:grpSp>
        </p:grpSp>
      </p:grpSp>
      <p:grpSp>
        <p:nvGrpSpPr>
          <p:cNvPr id="6" name="组合 5">
            <a:extLst>
              <a:ext uri="{FF2B5EF4-FFF2-40B4-BE49-F238E27FC236}">
                <a16:creationId xmlns:a16="http://schemas.microsoft.com/office/drawing/2014/main" id="{AE208AB9-D278-4A59-A27D-0B0489878148}"/>
              </a:ext>
            </a:extLst>
          </p:cNvPr>
          <p:cNvGrpSpPr/>
          <p:nvPr/>
        </p:nvGrpSpPr>
        <p:grpSpPr>
          <a:xfrm>
            <a:off x="1293386" y="734107"/>
            <a:ext cx="9691577" cy="5970865"/>
            <a:chOff x="1433094" y="783754"/>
            <a:chExt cx="9691577" cy="5970865"/>
          </a:xfrm>
        </p:grpSpPr>
        <p:sp>
          <p:nvSpPr>
            <p:cNvPr id="2" name="文本框 1">
              <a:extLst>
                <a:ext uri="{FF2B5EF4-FFF2-40B4-BE49-F238E27FC236}">
                  <a16:creationId xmlns:a16="http://schemas.microsoft.com/office/drawing/2014/main" id="{404430DA-B3DC-42A5-9685-A1A0668DD122}"/>
                </a:ext>
              </a:extLst>
            </p:cNvPr>
            <p:cNvSpPr txBox="1"/>
            <p:nvPr/>
          </p:nvSpPr>
          <p:spPr>
            <a:xfrm>
              <a:off x="1433094" y="783754"/>
              <a:ext cx="9691577" cy="5970865"/>
            </a:xfrm>
            <a:prstGeom prst="rect">
              <a:avLst/>
            </a:prstGeom>
            <a:noFill/>
          </p:spPr>
          <p:txBody>
            <a:bodyPr wrap="square" rtlCol="0">
              <a:spAutoFit/>
            </a:bodyPr>
            <a:lstStyle/>
            <a:p>
              <a:r>
                <a:rPr lang="en-US" altLang="zh-CN" sz="2400" b="1" dirty="0">
                  <a:latin typeface="宋体" panose="02010600030101010101" pitchFamily="2" charset="-122"/>
                  <a:ea typeface="宋体" panose="02010600030101010101" pitchFamily="2" charset="-122"/>
                </a:rPr>
                <a:t>2017 </a:t>
              </a:r>
              <a:r>
                <a:rPr lang="zh-CN" altLang="en-US" sz="2400" b="1" dirty="0">
                  <a:latin typeface="宋体" panose="02010600030101010101" pitchFamily="2" charset="-122"/>
                  <a:ea typeface="宋体" panose="02010600030101010101" pitchFamily="2" charset="-122"/>
                </a:rPr>
                <a:t>年，前端技术浪潮正盛</a:t>
              </a:r>
              <a:br>
                <a:rPr lang="zh-CN" altLang="en-US" dirty="0"/>
              </a:br>
              <a:r>
                <a:rPr lang="zh-CN" altLang="en-US" dirty="0">
                  <a:latin typeface="宋体" panose="02010600030101010101" pitchFamily="2" charset="-122"/>
                  <a:ea typeface="宋体" panose="02010600030101010101" pitchFamily="2" charset="-122"/>
                </a:rPr>
                <a:t>一名满怀热情的开发者，站在开源社区的入口，试图为自己的前端学习长期投入寻找一个正确的方向。在他的面前，是两个同样活跃、同样耀眼的开源仓库：</a:t>
              </a:r>
              <a:endParaRPr lang="en-US" altLang="zh-CN" dirty="0">
                <a:latin typeface="宋体" panose="02010600030101010101" pitchFamily="2" charset="-122"/>
                <a:ea typeface="宋体" panose="02010600030101010101" pitchFamily="2" charset="-122"/>
              </a:endParaRPr>
            </a:p>
            <a:p>
              <a:endParaRPr lang="en-US" altLang="zh-CN" dirty="0">
                <a:latin typeface="宋体" panose="02010600030101010101" pitchFamily="2" charset="-122"/>
                <a:ea typeface="宋体" panose="02010600030101010101" pitchFamily="2" charset="-122"/>
              </a:endParaRPr>
            </a:p>
            <a:p>
              <a:endParaRPr lang="en-US" altLang="zh-CN" dirty="0">
                <a:latin typeface="宋体" panose="02010600030101010101" pitchFamily="2" charset="-122"/>
                <a:ea typeface="宋体" panose="02010600030101010101" pitchFamily="2" charset="-122"/>
              </a:endParaRPr>
            </a:p>
            <a:p>
              <a:endParaRPr lang="en-US" altLang="zh-CN" dirty="0">
                <a:latin typeface="宋体" panose="02010600030101010101" pitchFamily="2" charset="-122"/>
                <a:ea typeface="宋体" panose="02010600030101010101" pitchFamily="2" charset="-122"/>
              </a:endParaRPr>
            </a:p>
            <a:p>
              <a:endParaRPr lang="en-US" altLang="zh-CN" dirty="0">
                <a:latin typeface="宋体" panose="02010600030101010101" pitchFamily="2" charset="-122"/>
                <a:ea typeface="宋体" panose="02010600030101010101" pitchFamily="2" charset="-122"/>
              </a:endParaRPr>
            </a:p>
            <a:p>
              <a:endParaRPr lang="en-US" altLang="zh-CN" dirty="0">
                <a:latin typeface="宋体" panose="02010600030101010101" pitchFamily="2" charset="-122"/>
                <a:ea typeface="宋体" panose="02010600030101010101" pitchFamily="2" charset="-122"/>
              </a:endParaRPr>
            </a:p>
            <a:p>
              <a:endParaRPr lang="en-US" altLang="zh-CN" dirty="0">
                <a:latin typeface="宋体" panose="02010600030101010101" pitchFamily="2" charset="-122"/>
                <a:ea typeface="宋体" panose="02010600030101010101" pitchFamily="2" charset="-122"/>
              </a:endParaRPr>
            </a:p>
            <a:p>
              <a:br>
                <a:rPr lang="zh-CN" altLang="en-US" dirty="0">
                  <a:latin typeface="宋体" panose="02010600030101010101" pitchFamily="2" charset="-122"/>
                  <a:ea typeface="宋体" panose="02010600030101010101" pitchFamily="2" charset="-122"/>
                </a:rPr>
              </a:br>
              <a:r>
                <a:rPr lang="zh-CN" altLang="en-US" dirty="0">
                  <a:latin typeface="宋体" panose="02010600030101010101" pitchFamily="2" charset="-122"/>
                  <a:ea typeface="宋体" panose="02010600030101010101" pitchFamily="2" charset="-122"/>
                </a:rPr>
                <a:t>两个社区讨论热烈、提交频繁、关注者持续增长。但问题在于：</a:t>
              </a:r>
              <a:endParaRPr lang="en-US" altLang="zh-CN" dirty="0">
                <a:latin typeface="宋体" panose="02010600030101010101" pitchFamily="2" charset="-122"/>
                <a:ea typeface="宋体" panose="02010600030101010101" pitchFamily="2" charset="-122"/>
              </a:endParaRPr>
            </a:p>
            <a:p>
              <a:br>
                <a:rPr lang="en-US" altLang="zh-CN" dirty="0">
                  <a:latin typeface="宋体" panose="02010600030101010101" pitchFamily="2" charset="-122"/>
                  <a:ea typeface="宋体" panose="02010600030101010101" pitchFamily="2" charset="-122"/>
                </a:rPr>
              </a:br>
              <a:r>
                <a:rPr lang="en-US" altLang="zh-CN" sz="3200" dirty="0">
                  <a:latin typeface="宋体" panose="02010600030101010101" pitchFamily="2" charset="-122"/>
                  <a:ea typeface="宋体" panose="02010600030101010101" pitchFamily="2" charset="-122"/>
                </a:rPr>
                <a:t>  </a:t>
              </a:r>
              <a:r>
                <a:rPr lang="zh-CN" altLang="en-US" sz="3200" b="1" dirty="0">
                  <a:solidFill>
                    <a:srgbClr val="FF0000"/>
                  </a:solidFill>
                  <a:latin typeface="宋体" panose="02010600030101010101" pitchFamily="2" charset="-122"/>
                  <a:ea typeface="宋体" panose="02010600030101010101" pitchFamily="2" charset="-122"/>
                </a:rPr>
                <a:t>眼下的“活跃”，是否意味着未来的“可持续”？</a:t>
              </a:r>
              <a:endParaRPr lang="en-US" altLang="zh-CN" sz="3200" b="1" dirty="0">
                <a:solidFill>
                  <a:srgbClr val="FF0000"/>
                </a:solidFill>
                <a:latin typeface="宋体" panose="02010600030101010101" pitchFamily="2" charset="-122"/>
                <a:ea typeface="宋体" panose="02010600030101010101" pitchFamily="2" charset="-122"/>
              </a:endParaRPr>
            </a:p>
            <a:p>
              <a:endParaRPr lang="zh-CN" altLang="en-US" sz="2400" dirty="0">
                <a:solidFill>
                  <a:srgbClr val="FF0000"/>
                </a:solidFill>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如果未来一年其中一个仓库迅速衰退，</a:t>
              </a:r>
              <a:br>
                <a:rPr lang="zh-CN" altLang="en-US" dirty="0">
                  <a:latin typeface="宋体" panose="02010600030101010101" pitchFamily="2" charset="-122"/>
                  <a:ea typeface="宋体" panose="02010600030101010101" pitchFamily="2" charset="-122"/>
                </a:rPr>
              </a:br>
              <a:r>
                <a:rPr lang="zh-CN" altLang="en-US" dirty="0">
                  <a:latin typeface="宋体" panose="02010600030101010101" pitchFamily="2" charset="-122"/>
                  <a:ea typeface="宋体" panose="02010600030101010101" pitchFamily="2" charset="-122"/>
                </a:rPr>
                <a:t>那么他今天的投入，是否会成为一次高风险的选择？</a:t>
              </a:r>
            </a:p>
            <a:p>
              <a:r>
                <a:rPr lang="zh-CN" altLang="en-US" dirty="0">
                  <a:latin typeface="宋体" panose="02010600030101010101" pitchFamily="2" charset="-122"/>
                  <a:ea typeface="宋体" panose="02010600030101010101" pitchFamily="2" charset="-122"/>
                </a:rPr>
                <a:t>然而，当时的开源生态并没有一个指标，也没有一个针对性的预测方法能够告诉他</a:t>
              </a:r>
              <a:endParaRPr lang="en-US" altLang="zh-CN" dirty="0">
                <a:latin typeface="宋体" panose="02010600030101010101" pitchFamily="2" charset="-122"/>
                <a:ea typeface="宋体" panose="02010600030101010101" pitchFamily="2" charset="-122"/>
              </a:endParaRPr>
            </a:p>
            <a:p>
              <a:br>
                <a:rPr lang="zh-CN" altLang="en-US" dirty="0">
                  <a:latin typeface="宋体" panose="02010600030101010101" pitchFamily="2" charset="-122"/>
                  <a:ea typeface="宋体" panose="02010600030101010101" pitchFamily="2" charset="-122"/>
                </a:rPr>
              </a:br>
              <a:r>
                <a:rPr lang="zh-CN" altLang="en-US" dirty="0">
                  <a:latin typeface="宋体" panose="02010600030101010101" pitchFamily="2" charset="-122"/>
                  <a:ea typeface="宋体" panose="02010600030101010101" pitchFamily="2" charset="-122"/>
                </a:rPr>
                <a:t>              </a:t>
              </a:r>
              <a:r>
                <a:rPr lang="zh-CN" altLang="en-US" sz="3200" b="1" dirty="0">
                  <a:solidFill>
                    <a:srgbClr val="FF0000"/>
                  </a:solidFill>
                  <a:latin typeface="宋体" panose="02010600030101010101" pitchFamily="2" charset="-122"/>
                  <a:ea typeface="宋体" panose="02010600030101010101" pitchFamily="2" charset="-122"/>
                </a:rPr>
                <a:t>哪个仓库在“未来”仍将保持活跃？</a:t>
              </a:r>
              <a:endParaRPr lang="zh-CN" altLang="en-US" sz="3200" dirty="0">
                <a:solidFill>
                  <a:srgbClr val="FF0000"/>
                </a:solidFill>
                <a:latin typeface="宋体" panose="02010600030101010101" pitchFamily="2" charset="-122"/>
                <a:ea typeface="宋体" panose="02010600030101010101" pitchFamily="2" charset="-122"/>
              </a:endParaRPr>
            </a:p>
          </p:txBody>
        </p:sp>
        <p:pic>
          <p:nvPicPr>
            <p:cNvPr id="27" name="图片 26">
              <a:extLst>
                <a:ext uri="{FF2B5EF4-FFF2-40B4-BE49-F238E27FC236}">
                  <a16:creationId xmlns:a16="http://schemas.microsoft.com/office/drawing/2014/main" id="{3C0679E4-97C4-41DE-9C8D-F56BF62C7427}"/>
                </a:ext>
              </a:extLst>
            </p:cNvPr>
            <p:cNvPicPr>
              <a:picLocks noChangeAspect="1"/>
            </p:cNvPicPr>
            <p:nvPr/>
          </p:nvPicPr>
          <p:blipFill>
            <a:blip r:embed="rId6"/>
            <a:stretch>
              <a:fillRect/>
            </a:stretch>
          </p:blipFill>
          <p:spPr>
            <a:xfrm>
              <a:off x="3395057" y="1851448"/>
              <a:ext cx="1463414" cy="1463414"/>
            </a:xfrm>
            <a:prstGeom prst="rect">
              <a:avLst/>
            </a:prstGeom>
          </p:spPr>
        </p:pic>
        <p:pic>
          <p:nvPicPr>
            <p:cNvPr id="28" name="图片 27">
              <a:extLst>
                <a:ext uri="{FF2B5EF4-FFF2-40B4-BE49-F238E27FC236}">
                  <a16:creationId xmlns:a16="http://schemas.microsoft.com/office/drawing/2014/main" id="{0D295FC3-B6A4-4EF9-A09C-988432E409A1}"/>
                </a:ext>
              </a:extLst>
            </p:cNvPr>
            <p:cNvPicPr>
              <a:picLocks noChangeAspect="1"/>
            </p:cNvPicPr>
            <p:nvPr/>
          </p:nvPicPr>
          <p:blipFill>
            <a:blip r:embed="rId7"/>
            <a:stretch>
              <a:fillRect/>
            </a:stretch>
          </p:blipFill>
          <p:spPr>
            <a:xfrm>
              <a:off x="7490477" y="1851448"/>
              <a:ext cx="1463414" cy="1463414"/>
            </a:xfrm>
            <a:prstGeom prst="rect">
              <a:avLst/>
            </a:prstGeom>
          </p:spPr>
        </p:pic>
        <p:sp>
          <p:nvSpPr>
            <p:cNvPr id="3" name="文本框 2">
              <a:extLst>
                <a:ext uri="{FF2B5EF4-FFF2-40B4-BE49-F238E27FC236}">
                  <a16:creationId xmlns:a16="http://schemas.microsoft.com/office/drawing/2014/main" id="{42F6E4AB-4B01-4642-9E54-F77E117A6484}"/>
                </a:ext>
              </a:extLst>
            </p:cNvPr>
            <p:cNvSpPr txBox="1"/>
            <p:nvPr/>
          </p:nvSpPr>
          <p:spPr>
            <a:xfrm>
              <a:off x="3667882" y="3173807"/>
              <a:ext cx="1033642"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REACT</a:t>
              </a:r>
              <a:endParaRPr lang="zh-CN" altLang="en-US" dirty="0">
                <a:latin typeface="Times New Roman" panose="02020603050405020304" pitchFamily="18" charset="0"/>
                <a:cs typeface="Times New Roman" panose="02020603050405020304" pitchFamily="18" charset="0"/>
              </a:endParaRPr>
            </a:p>
          </p:txBody>
        </p:sp>
        <p:sp>
          <p:nvSpPr>
            <p:cNvPr id="4" name="文本框 3">
              <a:extLst>
                <a:ext uri="{FF2B5EF4-FFF2-40B4-BE49-F238E27FC236}">
                  <a16:creationId xmlns:a16="http://schemas.microsoft.com/office/drawing/2014/main" id="{D9975D67-946E-458A-8D60-CA5A82C3503C}"/>
                </a:ext>
              </a:extLst>
            </p:cNvPr>
            <p:cNvSpPr txBox="1"/>
            <p:nvPr/>
          </p:nvSpPr>
          <p:spPr>
            <a:xfrm>
              <a:off x="7887812" y="3165018"/>
              <a:ext cx="668743"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VUE</a:t>
              </a:r>
              <a:endParaRPr lang="zh-CN" altLang="en-US" dirty="0">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25569945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7">
            <a:extLst>
              <a:ext uri="{FF2B5EF4-FFF2-40B4-BE49-F238E27FC236}">
                <a16:creationId xmlns:a16="http://schemas.microsoft.com/office/drawing/2014/main" id="{9106B273-36E8-489A-AC23-1D3AEDF83CA0}"/>
              </a:ext>
            </a:extLst>
          </p:cNvPr>
          <p:cNvGrpSpPr/>
          <p:nvPr/>
        </p:nvGrpSpPr>
        <p:grpSpPr>
          <a:xfrm>
            <a:off x="9264352" y="137610"/>
            <a:ext cx="2697617" cy="750089"/>
            <a:chOff x="8429873" y="-221596"/>
            <a:chExt cx="2697617" cy="750089"/>
          </a:xfrm>
        </p:grpSpPr>
        <p:pic>
          <p:nvPicPr>
            <p:cNvPr id="6" name="图片 4">
              <a:extLst>
                <a:ext uri="{FF2B5EF4-FFF2-40B4-BE49-F238E27FC236}">
                  <a16:creationId xmlns:a16="http://schemas.microsoft.com/office/drawing/2014/main" id="{6678B1C6-1C66-4FA6-8A9C-B442F3F778A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8509" t="9177" r="29821" b="46264"/>
            <a:stretch>
              <a:fillRect/>
            </a:stretch>
          </p:blipFill>
          <p:spPr>
            <a:xfrm>
              <a:off x="8429873" y="-221596"/>
              <a:ext cx="762472" cy="750089"/>
            </a:xfrm>
            <a:prstGeom prst="rect">
              <a:avLst/>
            </a:prstGeom>
          </p:spPr>
        </p:pic>
        <p:pic>
          <p:nvPicPr>
            <p:cNvPr id="7" name="图片 31">
              <a:extLst>
                <a:ext uri="{FF2B5EF4-FFF2-40B4-BE49-F238E27FC236}">
                  <a16:creationId xmlns:a16="http://schemas.microsoft.com/office/drawing/2014/main" id="{3E0CB98B-A8BF-4E73-AD4A-F5F4300421D2}"/>
                </a:ext>
              </a:extLst>
            </p:cNvPr>
            <p:cNvPicPr>
              <a:picLocks noChangeAspect="1"/>
            </p:cNvPicPr>
            <p:nvPr/>
          </p:nvPicPr>
          <p:blipFill rotWithShape="1">
            <a:blip r:embed="rId4">
              <a:extLst>
                <a:ext uri="{28A0092B-C50C-407E-A947-70E740481C1C}">
                  <a14:useLocalDpi xmlns:a14="http://schemas.microsoft.com/office/drawing/2010/main" val="0"/>
                </a:ext>
              </a:extLst>
            </a:blip>
            <a:srcRect l="7842" t="53372" r="10501" b="26515"/>
            <a:stretch>
              <a:fillRect/>
            </a:stretch>
          </p:blipFill>
          <p:spPr>
            <a:xfrm>
              <a:off x="9212800" y="-152321"/>
              <a:ext cx="1707735" cy="357596"/>
            </a:xfrm>
            <a:prstGeom prst="rect">
              <a:avLst/>
            </a:prstGeom>
          </p:spPr>
        </p:pic>
        <p:sp>
          <p:nvSpPr>
            <p:cNvPr id="8" name="文本框 32">
              <a:extLst>
                <a:ext uri="{FF2B5EF4-FFF2-40B4-BE49-F238E27FC236}">
                  <a16:creationId xmlns:a16="http://schemas.microsoft.com/office/drawing/2014/main" id="{BDC10A89-34F0-420C-864B-BFF59EBA6C22}"/>
                </a:ext>
              </a:extLst>
            </p:cNvPr>
            <p:cNvSpPr txBox="1"/>
            <p:nvPr/>
          </p:nvSpPr>
          <p:spPr>
            <a:xfrm>
              <a:off x="9192345" y="192951"/>
              <a:ext cx="1935145" cy="235706"/>
            </a:xfrm>
            <a:prstGeom prst="rect">
              <a:avLst/>
            </a:prstGeom>
            <a:noFill/>
          </p:spPr>
          <p:txBody>
            <a:bodyPr wrap="none" rtlCol="0">
              <a:spAutoFit/>
            </a:bodyPr>
            <a:lstStyle/>
            <a:p>
              <a:pPr algn="l">
                <a:lnSpc>
                  <a:spcPct val="130000"/>
                </a:lnSpc>
              </a:pPr>
              <a:r>
                <a:rPr lang="en-US" altLang="zh-CN" sz="800" b="1" dirty="0">
                  <a:solidFill>
                    <a:srgbClr val="B70031"/>
                  </a:solidFill>
                  <a:latin typeface="Arial" panose="020B0604020202020204" pitchFamily="34" charset="0"/>
                  <a:cs typeface="Arial" panose="020B0604020202020204" pitchFamily="34" charset="0"/>
                </a:rPr>
                <a:t>EAST CHINA NORMAL UNIVERSITY</a:t>
              </a:r>
              <a:endParaRPr lang="zh-CN" altLang="en-US" sz="800" b="1" dirty="0">
                <a:solidFill>
                  <a:srgbClr val="B70031"/>
                </a:solidFill>
                <a:latin typeface="Arial" panose="020B0604020202020204" pitchFamily="34" charset="0"/>
                <a:cs typeface="Arial" panose="020B0604020202020204" pitchFamily="34" charset="0"/>
              </a:endParaRPr>
            </a:p>
          </p:txBody>
        </p:sp>
      </p:grpSp>
      <p:pic>
        <p:nvPicPr>
          <p:cNvPr id="9" name="图片 15">
            <a:extLst>
              <a:ext uri="{FF2B5EF4-FFF2-40B4-BE49-F238E27FC236}">
                <a16:creationId xmlns:a16="http://schemas.microsoft.com/office/drawing/2014/main" id="{37646AAD-A00D-41B3-B04D-F2F46F88761A}"/>
              </a:ext>
            </a:extLst>
          </p:cNvPr>
          <p:cNvPicPr>
            <a:picLocks noChangeAspect="1"/>
          </p:cNvPicPr>
          <p:nvPr/>
        </p:nvPicPr>
        <p:blipFill>
          <a:blip r:embed="rId5" cstate="print">
            <a:extLst>
              <a:ext uri="{BEBA8EAE-BF5A-486C-A8C5-ECC9F3942E4B}">
                <a14:imgProps xmlns:a14="http://schemas.microsoft.com/office/drawing/2010/main">
                  <a14:imgLayer r:embed="rId6">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147169" y="6245050"/>
            <a:ext cx="3579594" cy="493737"/>
          </a:xfrm>
          <a:prstGeom prst="rect">
            <a:avLst/>
          </a:prstGeom>
        </p:spPr>
      </p:pic>
      <p:sp>
        <p:nvSpPr>
          <p:cNvPr id="2" name="文本框 1">
            <a:extLst>
              <a:ext uri="{FF2B5EF4-FFF2-40B4-BE49-F238E27FC236}">
                <a16:creationId xmlns:a16="http://schemas.microsoft.com/office/drawing/2014/main" id="{FD37FD46-3E63-4F85-A15C-01214B32BAD7}"/>
              </a:ext>
            </a:extLst>
          </p:cNvPr>
          <p:cNvSpPr txBox="1"/>
          <p:nvPr/>
        </p:nvSpPr>
        <p:spPr>
          <a:xfrm>
            <a:off x="1914102" y="1704413"/>
            <a:ext cx="8363796" cy="2862322"/>
          </a:xfrm>
          <a:prstGeom prst="rect">
            <a:avLst/>
          </a:prstGeom>
          <a:noFill/>
        </p:spPr>
        <p:txBody>
          <a:bodyPr wrap="square" rtlCol="0">
            <a:spAutoFit/>
          </a:bodyPr>
          <a:lstStyle/>
          <a:p>
            <a:r>
              <a:rPr lang="zh-CN" altLang="en-US" sz="3600" b="1" dirty="0">
                <a:latin typeface="Times New Roman" panose="02020603050405020304" pitchFamily="18" charset="0"/>
                <a:ea typeface="宋体" panose="02010600030101010101" pitchFamily="2" charset="-122"/>
                <a:cs typeface="Times New Roman" panose="02020603050405020304" pitchFamily="18" charset="0"/>
              </a:rPr>
              <a:t>因此，这带出两个关键问题：</a:t>
            </a:r>
            <a:endParaRPr lang="en-US" altLang="zh-CN" sz="3600" b="1" dirty="0">
              <a:latin typeface="Times New Roman" panose="02020603050405020304" pitchFamily="18" charset="0"/>
              <a:ea typeface="宋体" panose="02010600030101010101" pitchFamily="2" charset="-122"/>
              <a:cs typeface="Times New Roman" panose="02020603050405020304" pitchFamily="18" charset="0"/>
            </a:endParaRPr>
          </a:p>
          <a:p>
            <a:pPr marL="342900" indent="-342900">
              <a:buFontTx/>
              <a:buAutoNum type="arabicPeriod"/>
            </a:pPr>
            <a:endParaRPr lang="en-US" altLang="zh-CN" sz="3600" b="1" dirty="0">
              <a:latin typeface="Times New Roman" panose="02020603050405020304" pitchFamily="18" charset="0"/>
              <a:ea typeface="宋体" panose="02010600030101010101" pitchFamily="2" charset="-122"/>
              <a:cs typeface="Times New Roman" panose="02020603050405020304" pitchFamily="18" charset="0"/>
            </a:endParaRPr>
          </a:p>
          <a:p>
            <a:pPr marL="342900" indent="-342900">
              <a:buFontTx/>
              <a:buAutoNum type="arabicPeriod"/>
            </a:pPr>
            <a:r>
              <a:rPr lang="zh-CN" altLang="en-US" sz="3600" b="1" dirty="0">
                <a:latin typeface="Times New Roman" panose="02020603050405020304" pitchFamily="18" charset="0"/>
                <a:ea typeface="宋体" panose="02010600030101010101" pitchFamily="2" charset="-122"/>
                <a:cs typeface="Times New Roman" panose="02020603050405020304" pitchFamily="18" charset="0"/>
              </a:rPr>
              <a:t>如何得到准确的仓库未来的活动指标？</a:t>
            </a:r>
            <a:endParaRPr lang="en-US" altLang="zh-CN" sz="3600" b="1" dirty="0">
              <a:latin typeface="Times New Roman" panose="02020603050405020304" pitchFamily="18" charset="0"/>
              <a:ea typeface="宋体" panose="02010600030101010101" pitchFamily="2" charset="-122"/>
              <a:cs typeface="Times New Roman" panose="02020603050405020304" pitchFamily="18" charset="0"/>
            </a:endParaRPr>
          </a:p>
          <a:p>
            <a:pPr marL="342900" indent="-342900">
              <a:buFontTx/>
              <a:buAutoNum type="arabicPeriod"/>
            </a:pPr>
            <a:endParaRPr lang="en-US" altLang="zh-CN" sz="3600" b="1" dirty="0">
              <a:latin typeface="Times New Roman" panose="02020603050405020304" pitchFamily="18" charset="0"/>
              <a:ea typeface="宋体" panose="02010600030101010101" pitchFamily="2" charset="-122"/>
              <a:cs typeface="Times New Roman" panose="02020603050405020304" pitchFamily="18" charset="0"/>
            </a:endParaRPr>
          </a:p>
          <a:p>
            <a:pPr marL="342900" indent="-342900">
              <a:buFontTx/>
              <a:buAutoNum type="arabicPeriod"/>
            </a:pPr>
            <a:r>
              <a:rPr lang="zh-CN" altLang="en-US" sz="3600" b="1" dirty="0">
                <a:latin typeface="Times New Roman" panose="02020603050405020304" pitchFamily="18" charset="0"/>
                <a:ea typeface="宋体" panose="02010600030101010101" pitchFamily="2" charset="-122"/>
                <a:cs typeface="Times New Roman" panose="02020603050405020304" pitchFamily="18" charset="0"/>
              </a:rPr>
              <a:t>如何基于未来的指标评估仓库的活跃度？</a:t>
            </a:r>
            <a:endParaRPr lang="en-US" altLang="zh-CN" sz="3600" b="1" dirty="0">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2564238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7">
            <a:extLst>
              <a:ext uri="{FF2B5EF4-FFF2-40B4-BE49-F238E27FC236}">
                <a16:creationId xmlns:a16="http://schemas.microsoft.com/office/drawing/2014/main" id="{9106B273-36E8-489A-AC23-1D3AEDF83CA0}"/>
              </a:ext>
            </a:extLst>
          </p:cNvPr>
          <p:cNvGrpSpPr/>
          <p:nvPr/>
        </p:nvGrpSpPr>
        <p:grpSpPr>
          <a:xfrm>
            <a:off x="9264352" y="137610"/>
            <a:ext cx="2697617" cy="750089"/>
            <a:chOff x="8429873" y="-221596"/>
            <a:chExt cx="2697617" cy="750089"/>
          </a:xfrm>
        </p:grpSpPr>
        <p:pic>
          <p:nvPicPr>
            <p:cNvPr id="6" name="图片 4">
              <a:extLst>
                <a:ext uri="{FF2B5EF4-FFF2-40B4-BE49-F238E27FC236}">
                  <a16:creationId xmlns:a16="http://schemas.microsoft.com/office/drawing/2014/main" id="{6678B1C6-1C66-4FA6-8A9C-B442F3F778A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8509" t="9177" r="29821" b="46264"/>
            <a:stretch>
              <a:fillRect/>
            </a:stretch>
          </p:blipFill>
          <p:spPr>
            <a:xfrm>
              <a:off x="8429873" y="-221596"/>
              <a:ext cx="762472" cy="750089"/>
            </a:xfrm>
            <a:prstGeom prst="rect">
              <a:avLst/>
            </a:prstGeom>
          </p:spPr>
        </p:pic>
        <p:pic>
          <p:nvPicPr>
            <p:cNvPr id="7" name="图片 31">
              <a:extLst>
                <a:ext uri="{FF2B5EF4-FFF2-40B4-BE49-F238E27FC236}">
                  <a16:creationId xmlns:a16="http://schemas.microsoft.com/office/drawing/2014/main" id="{3E0CB98B-A8BF-4E73-AD4A-F5F4300421D2}"/>
                </a:ext>
              </a:extLst>
            </p:cNvPr>
            <p:cNvPicPr>
              <a:picLocks noChangeAspect="1"/>
            </p:cNvPicPr>
            <p:nvPr/>
          </p:nvPicPr>
          <p:blipFill rotWithShape="1">
            <a:blip r:embed="rId4">
              <a:extLst>
                <a:ext uri="{28A0092B-C50C-407E-A947-70E740481C1C}">
                  <a14:useLocalDpi xmlns:a14="http://schemas.microsoft.com/office/drawing/2010/main" val="0"/>
                </a:ext>
              </a:extLst>
            </a:blip>
            <a:srcRect l="7842" t="53372" r="10501" b="26515"/>
            <a:stretch>
              <a:fillRect/>
            </a:stretch>
          </p:blipFill>
          <p:spPr>
            <a:xfrm>
              <a:off x="9212800" y="-152321"/>
              <a:ext cx="1707735" cy="357596"/>
            </a:xfrm>
            <a:prstGeom prst="rect">
              <a:avLst/>
            </a:prstGeom>
          </p:spPr>
        </p:pic>
        <p:sp>
          <p:nvSpPr>
            <p:cNvPr id="8" name="文本框 32">
              <a:extLst>
                <a:ext uri="{FF2B5EF4-FFF2-40B4-BE49-F238E27FC236}">
                  <a16:creationId xmlns:a16="http://schemas.microsoft.com/office/drawing/2014/main" id="{BDC10A89-34F0-420C-864B-BFF59EBA6C22}"/>
                </a:ext>
              </a:extLst>
            </p:cNvPr>
            <p:cNvSpPr txBox="1"/>
            <p:nvPr/>
          </p:nvSpPr>
          <p:spPr>
            <a:xfrm>
              <a:off x="9192345" y="192951"/>
              <a:ext cx="1935145" cy="235706"/>
            </a:xfrm>
            <a:prstGeom prst="rect">
              <a:avLst/>
            </a:prstGeom>
            <a:noFill/>
          </p:spPr>
          <p:txBody>
            <a:bodyPr wrap="none" rtlCol="0">
              <a:spAutoFit/>
            </a:bodyPr>
            <a:lstStyle/>
            <a:p>
              <a:pPr algn="l">
                <a:lnSpc>
                  <a:spcPct val="130000"/>
                </a:lnSpc>
              </a:pPr>
              <a:r>
                <a:rPr lang="en-US" altLang="zh-CN" sz="800" b="1" dirty="0">
                  <a:solidFill>
                    <a:srgbClr val="B70031"/>
                  </a:solidFill>
                  <a:latin typeface="Arial" panose="020B0604020202020204" pitchFamily="34" charset="0"/>
                  <a:cs typeface="Arial" panose="020B0604020202020204" pitchFamily="34" charset="0"/>
                </a:rPr>
                <a:t>EAST CHINA NORMAL UNIVERSITY</a:t>
              </a:r>
              <a:endParaRPr lang="zh-CN" altLang="en-US" sz="800" b="1" dirty="0">
                <a:solidFill>
                  <a:srgbClr val="B70031"/>
                </a:solidFill>
                <a:latin typeface="Arial" panose="020B0604020202020204" pitchFamily="34" charset="0"/>
                <a:cs typeface="Arial" panose="020B0604020202020204" pitchFamily="34" charset="0"/>
              </a:endParaRPr>
            </a:p>
          </p:txBody>
        </p:sp>
      </p:grpSp>
      <p:pic>
        <p:nvPicPr>
          <p:cNvPr id="9" name="图片 15">
            <a:extLst>
              <a:ext uri="{FF2B5EF4-FFF2-40B4-BE49-F238E27FC236}">
                <a16:creationId xmlns:a16="http://schemas.microsoft.com/office/drawing/2014/main" id="{37646AAD-A00D-41B3-B04D-F2F46F88761A}"/>
              </a:ext>
            </a:extLst>
          </p:cNvPr>
          <p:cNvPicPr>
            <a:picLocks noChangeAspect="1"/>
          </p:cNvPicPr>
          <p:nvPr/>
        </p:nvPicPr>
        <p:blipFill>
          <a:blip r:embed="rId5" cstate="print">
            <a:extLst>
              <a:ext uri="{BEBA8EAE-BF5A-486C-A8C5-ECC9F3942E4B}">
                <a14:imgProps xmlns:a14="http://schemas.microsoft.com/office/drawing/2010/main">
                  <a14:imgLayer r:embed="rId6">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147169" y="6245050"/>
            <a:ext cx="3579594" cy="493737"/>
          </a:xfrm>
          <a:prstGeom prst="rect">
            <a:avLst/>
          </a:prstGeom>
        </p:spPr>
      </p:pic>
      <p:sp>
        <p:nvSpPr>
          <p:cNvPr id="2" name="文本框 1">
            <a:extLst>
              <a:ext uri="{FF2B5EF4-FFF2-40B4-BE49-F238E27FC236}">
                <a16:creationId xmlns:a16="http://schemas.microsoft.com/office/drawing/2014/main" id="{FD37FD46-3E63-4F85-A15C-01214B32BAD7}"/>
              </a:ext>
            </a:extLst>
          </p:cNvPr>
          <p:cNvSpPr txBox="1"/>
          <p:nvPr/>
        </p:nvSpPr>
        <p:spPr>
          <a:xfrm>
            <a:off x="1914102" y="2420920"/>
            <a:ext cx="8363796" cy="1754326"/>
          </a:xfrm>
          <a:prstGeom prst="rect">
            <a:avLst/>
          </a:prstGeom>
          <a:noFill/>
        </p:spPr>
        <p:txBody>
          <a:bodyPr wrap="square" rtlCol="0">
            <a:spAutoFit/>
          </a:bodyPr>
          <a:lstStyle/>
          <a:p>
            <a:endParaRPr lang="en-US" altLang="zh-CN" sz="3600" b="1" dirty="0">
              <a:latin typeface="Times New Roman" panose="02020603050405020304" pitchFamily="18" charset="0"/>
              <a:ea typeface="宋体" panose="02010600030101010101" pitchFamily="2" charset="-122"/>
              <a:cs typeface="Times New Roman" panose="02020603050405020304" pitchFamily="18" charset="0"/>
            </a:endParaRPr>
          </a:p>
          <a:p>
            <a:pPr marL="342900" indent="-342900">
              <a:buFontTx/>
              <a:buAutoNum type="arabicPeriod"/>
            </a:pPr>
            <a:r>
              <a:rPr lang="zh-CN" altLang="en-US" sz="3600" b="1" dirty="0">
                <a:latin typeface="Times New Roman" panose="02020603050405020304" pitchFamily="18" charset="0"/>
                <a:ea typeface="宋体" panose="02010600030101010101" pitchFamily="2" charset="-122"/>
                <a:cs typeface="Times New Roman" panose="02020603050405020304" pitchFamily="18" charset="0"/>
              </a:rPr>
              <a:t>如何得到准确的仓库未来的活动指标？</a:t>
            </a:r>
            <a:endParaRPr lang="en-US" altLang="zh-CN" sz="3600" b="1" dirty="0">
              <a:latin typeface="Times New Roman" panose="02020603050405020304" pitchFamily="18" charset="0"/>
              <a:ea typeface="宋体" panose="02010600030101010101" pitchFamily="2" charset="-122"/>
              <a:cs typeface="Times New Roman" panose="02020603050405020304" pitchFamily="18" charset="0"/>
            </a:endParaRPr>
          </a:p>
          <a:p>
            <a:pPr marL="342900" indent="-342900">
              <a:buFontTx/>
              <a:buAutoNum type="arabicPeriod"/>
            </a:pPr>
            <a:endParaRPr lang="en-US" altLang="zh-CN" sz="3600" b="1" dirty="0">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42645990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a:extLst>
              <a:ext uri="{FF2B5EF4-FFF2-40B4-BE49-F238E27FC236}">
                <a16:creationId xmlns:a16="http://schemas.microsoft.com/office/drawing/2014/main" id="{899F4DDD-1079-42CF-9CBB-1621AC7EA09A}"/>
              </a:ext>
            </a:extLst>
          </p:cNvPr>
          <p:cNvGrpSpPr/>
          <p:nvPr/>
        </p:nvGrpSpPr>
        <p:grpSpPr>
          <a:xfrm>
            <a:off x="0" y="0"/>
            <a:ext cx="12192004" cy="734108"/>
            <a:chOff x="-281344" y="-71120"/>
            <a:chExt cx="12625748" cy="734108"/>
          </a:xfrm>
        </p:grpSpPr>
        <p:grpSp>
          <p:nvGrpSpPr>
            <p:cNvPr id="42" name="组合 3">
              <a:extLst>
                <a:ext uri="{FF2B5EF4-FFF2-40B4-BE49-F238E27FC236}">
                  <a16:creationId xmlns:a16="http://schemas.microsoft.com/office/drawing/2014/main" id="{5250F2BE-6A19-44C8-AB2C-DB3382FA4F26}"/>
                </a:ext>
              </a:extLst>
            </p:cNvPr>
            <p:cNvGrpSpPr/>
            <p:nvPr/>
          </p:nvGrpSpPr>
          <p:grpSpPr>
            <a:xfrm>
              <a:off x="-281344" y="-71120"/>
              <a:ext cx="12625748" cy="734108"/>
              <a:chOff x="-240704" y="246620"/>
              <a:chExt cx="3456385" cy="734108"/>
            </a:xfrm>
          </p:grpSpPr>
          <p:sp>
            <p:nvSpPr>
              <p:cNvPr id="48" name="矩形: 圆角 1">
                <a:extLst>
                  <a:ext uri="{FF2B5EF4-FFF2-40B4-BE49-F238E27FC236}">
                    <a16:creationId xmlns:a16="http://schemas.microsoft.com/office/drawing/2014/main" id="{189C7819-7CE4-4FD8-BA4F-02C461320292}"/>
                  </a:ext>
                </a:extLst>
              </p:cNvPr>
              <p:cNvSpPr/>
              <p:nvPr/>
            </p:nvSpPr>
            <p:spPr>
              <a:xfrm>
                <a:off x="-240704" y="246620"/>
                <a:ext cx="3456384" cy="734108"/>
              </a:xfrm>
              <a:prstGeom prst="rect">
                <a:avLst/>
              </a:prstGeom>
              <a:solidFill>
                <a:srgbClr val="9B0D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panose="020B0502040204020203"/>
                  <a:ea typeface="微软雅黑 Light" panose="020B0502040204020203" charset="-122"/>
                  <a:cs typeface="+mn-cs"/>
                </a:endParaRPr>
              </a:p>
            </p:txBody>
          </p:sp>
          <p:sp>
            <p:nvSpPr>
              <p:cNvPr id="49" name="文本占位符 3">
                <a:extLst>
                  <a:ext uri="{FF2B5EF4-FFF2-40B4-BE49-F238E27FC236}">
                    <a16:creationId xmlns:a16="http://schemas.microsoft.com/office/drawing/2014/main" id="{F12658D7-943F-4488-9A45-EC14798FDA64}"/>
                  </a:ext>
                </a:extLst>
              </p:cNvPr>
              <p:cNvSpPr txBox="1"/>
              <p:nvPr/>
            </p:nvSpPr>
            <p:spPr>
              <a:xfrm>
                <a:off x="-137012" y="310719"/>
                <a:ext cx="3352693" cy="605909"/>
              </a:xfrm>
              <a:prstGeom prst="roundRect">
                <a:avLst>
                  <a:gd name="adj" fmla="val 50000"/>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buNone/>
                  <a:defRPr/>
                </a:pPr>
                <a:r>
                  <a:rPr lang="zh-CN" altLang="en-US" b="1" dirty="0">
                    <a:solidFill>
                      <a:prstClr val="white"/>
                    </a:solidFill>
                    <a:latin typeface="微软雅黑" panose="020B0503020204020204" charset="-122"/>
                    <a:ea typeface="微软雅黑" panose="020B0503020204020204" charset="-122"/>
                  </a:rPr>
                  <a:t>数据获取</a:t>
                </a:r>
                <a:endParaRPr lang="en-GB" altLang="zh-CN" b="1" dirty="0">
                  <a:solidFill>
                    <a:prstClr val="white"/>
                  </a:solidFill>
                  <a:latin typeface="微软雅黑" panose="020B0503020204020204" charset="-122"/>
                  <a:ea typeface="微软雅黑" panose="020B0503020204020204" charset="-122"/>
                </a:endParaRPr>
              </a:p>
            </p:txBody>
          </p:sp>
        </p:grpSp>
        <p:grpSp>
          <p:nvGrpSpPr>
            <p:cNvPr id="43" name="组合 42">
              <a:extLst>
                <a:ext uri="{FF2B5EF4-FFF2-40B4-BE49-F238E27FC236}">
                  <a16:creationId xmlns:a16="http://schemas.microsoft.com/office/drawing/2014/main" id="{0880E399-06A7-4BB0-A1E1-9B68E6FC535C}"/>
                </a:ext>
              </a:extLst>
            </p:cNvPr>
            <p:cNvGrpSpPr/>
            <p:nvPr/>
          </p:nvGrpSpPr>
          <p:grpSpPr>
            <a:xfrm>
              <a:off x="9857491" y="42625"/>
              <a:ext cx="1986777" cy="547776"/>
              <a:chOff x="3359696" y="637245"/>
              <a:chExt cx="6243070" cy="1721284"/>
            </a:xfrm>
          </p:grpSpPr>
          <p:pic>
            <p:nvPicPr>
              <p:cNvPr id="44" name="图片 43">
                <a:extLst>
                  <a:ext uri="{FF2B5EF4-FFF2-40B4-BE49-F238E27FC236}">
                    <a16:creationId xmlns:a16="http://schemas.microsoft.com/office/drawing/2014/main" id="{EC1B7ACE-F066-4261-ACD9-15FE58E1B97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59696" y="637245"/>
                <a:ext cx="1643882" cy="1643882"/>
              </a:xfrm>
              <a:prstGeom prst="rect">
                <a:avLst/>
              </a:prstGeom>
            </p:spPr>
          </p:pic>
          <p:grpSp>
            <p:nvGrpSpPr>
              <p:cNvPr id="45" name="组合 44">
                <a:extLst>
                  <a:ext uri="{FF2B5EF4-FFF2-40B4-BE49-F238E27FC236}">
                    <a16:creationId xmlns:a16="http://schemas.microsoft.com/office/drawing/2014/main" id="{98FCEE37-FADE-4DD0-BC9B-6B2DD647107C}"/>
                  </a:ext>
                </a:extLst>
              </p:cNvPr>
              <p:cNvGrpSpPr/>
              <p:nvPr/>
            </p:nvGrpSpPr>
            <p:grpSpPr>
              <a:xfrm>
                <a:off x="4897074" y="920899"/>
                <a:ext cx="4705692" cy="1437630"/>
                <a:chOff x="4971863" y="777003"/>
                <a:chExt cx="4705692" cy="1437630"/>
              </a:xfrm>
            </p:grpSpPr>
            <p:pic>
              <p:nvPicPr>
                <p:cNvPr id="46" name="图片 45">
                  <a:extLst>
                    <a:ext uri="{FF2B5EF4-FFF2-40B4-BE49-F238E27FC236}">
                      <a16:creationId xmlns:a16="http://schemas.microsoft.com/office/drawing/2014/main" id="{E8B47AC1-664F-4D92-91FB-FE0F1D6B7BC8}"/>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40000" contrast="-40000"/>
                          </a14:imgEffect>
                          <a14:imgEffect>
                            <a14:sharpenSoften amount="50000"/>
                          </a14:imgEffect>
                        </a14:imgLayer>
                      </a14:imgProps>
                    </a:ext>
                    <a:ext uri="{28A0092B-C50C-407E-A947-70E740481C1C}">
                      <a14:useLocalDpi xmlns:a14="http://schemas.microsoft.com/office/drawing/2010/main" val="0"/>
                    </a:ext>
                  </a:extLst>
                </a:blip>
                <a:srcRect l="9740" t="53878" r="8864" b="27627"/>
                <a:stretch>
                  <a:fillRect/>
                </a:stretch>
              </p:blipFill>
              <p:spPr>
                <a:xfrm>
                  <a:off x="5266864" y="777003"/>
                  <a:ext cx="4108883" cy="821319"/>
                </a:xfrm>
                <a:prstGeom prst="rect">
                  <a:avLst/>
                </a:prstGeom>
              </p:spPr>
            </p:pic>
            <p:sp>
              <p:nvSpPr>
                <p:cNvPr id="47" name="文本框 46">
                  <a:extLst>
                    <a:ext uri="{FF2B5EF4-FFF2-40B4-BE49-F238E27FC236}">
                      <a16:creationId xmlns:a16="http://schemas.microsoft.com/office/drawing/2014/main" id="{774EC7DF-F1AA-4D20-9552-4C4DF4347C69}"/>
                    </a:ext>
                  </a:extLst>
                </p:cNvPr>
                <p:cNvSpPr txBox="1"/>
                <p:nvPr/>
              </p:nvSpPr>
              <p:spPr>
                <a:xfrm>
                  <a:off x="4971863" y="1586601"/>
                  <a:ext cx="4705692" cy="628032"/>
                </a:xfrm>
                <a:prstGeom prst="rect">
                  <a:avLst/>
                </a:prstGeom>
                <a:noFill/>
              </p:spPr>
              <p:txBody>
                <a:bodyPr wrap="none" rtlCol="0">
                  <a:spAutoFit/>
                </a:bodyPr>
                <a:lstStyle/>
                <a:p>
                  <a:pPr marL="0" marR="0" lvl="0" indent="0" algn="l" defTabSz="914400" rtl="0" eaLnBrk="1" fontAlgn="auto" latinLnBrk="0" hangingPunct="1">
                    <a:lnSpc>
                      <a:spcPct val="130000"/>
                    </a:lnSpc>
                    <a:spcBef>
                      <a:spcPts val="0"/>
                    </a:spcBef>
                    <a:spcAft>
                      <a:spcPts val="0"/>
                    </a:spcAft>
                    <a:buClrTx/>
                    <a:buSzTx/>
                    <a:buFontTx/>
                    <a:buNone/>
                    <a:defRPr/>
                  </a:pPr>
                  <a:r>
                    <a:rPr kumimoji="0" lang="en-US" altLang="zh-CN" sz="600" b="1" i="0" u="none" strike="noStrike" kern="1200" cap="none" spc="0" normalizeH="0" baseline="0" noProof="0" dirty="0">
                      <a:ln>
                        <a:noFill/>
                      </a:ln>
                      <a:solidFill>
                        <a:prstClr val="white"/>
                      </a:solidFill>
                      <a:effectLst/>
                      <a:uLnTx/>
                      <a:uFillTx/>
                      <a:latin typeface="Arial" panose="020B0604020202020204" pitchFamily="34" charset="0"/>
                      <a:ea typeface="微软雅黑 Light" panose="020B0502040204020203" charset="-122"/>
                      <a:cs typeface="Arial" panose="020B0604020202020204" pitchFamily="34" charset="0"/>
                    </a:rPr>
                    <a:t>EAST CHINA NORMAL UNIVERSITY</a:t>
                  </a:r>
                  <a:endParaRPr kumimoji="0" lang="zh-CN" altLang="en-US" sz="600" b="1" i="0" u="none" strike="noStrike" kern="1200" cap="none" spc="0" normalizeH="0" baseline="0" noProof="0" dirty="0">
                    <a:ln>
                      <a:noFill/>
                    </a:ln>
                    <a:solidFill>
                      <a:prstClr val="white"/>
                    </a:solidFill>
                    <a:effectLst/>
                    <a:uLnTx/>
                    <a:uFillTx/>
                    <a:latin typeface="Arial" panose="020B0604020202020204" pitchFamily="34" charset="0"/>
                    <a:ea typeface="微软雅黑 Light" panose="020B0502040204020203" charset="-122"/>
                    <a:cs typeface="Arial" panose="020B0604020202020204" pitchFamily="34" charset="0"/>
                  </a:endParaRPr>
                </a:p>
              </p:txBody>
            </p:sp>
          </p:grpSp>
        </p:grpSp>
      </p:grpSp>
      <p:sp>
        <p:nvSpPr>
          <p:cNvPr id="4" name="文本框 3">
            <a:extLst>
              <a:ext uri="{FF2B5EF4-FFF2-40B4-BE49-F238E27FC236}">
                <a16:creationId xmlns:a16="http://schemas.microsoft.com/office/drawing/2014/main" id="{BEA60558-80CC-458A-984C-7E5CA2C71399}"/>
              </a:ext>
            </a:extLst>
          </p:cNvPr>
          <p:cNvSpPr txBox="1"/>
          <p:nvPr/>
        </p:nvSpPr>
        <p:spPr>
          <a:xfrm>
            <a:off x="1283802" y="1198040"/>
            <a:ext cx="9990161" cy="5139869"/>
          </a:xfrm>
          <a:prstGeom prst="rect">
            <a:avLst/>
          </a:prstGeom>
          <a:noFill/>
        </p:spPr>
        <p:txBody>
          <a:bodyPr wrap="square" rtlCol="0">
            <a:spAutoFit/>
          </a:bodyPr>
          <a:lstStyle/>
          <a:p>
            <a:pPr algn="just"/>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本项目考虑基于前沿时序模型预测仓库未来活动指标。所有时间序列预测任务均依赖于高质量的历史数据，因此本项目针对目标仓库的历史数据基于</a:t>
            </a:r>
            <a:r>
              <a:rPr lang="en-US" altLang="zh-CN" sz="2400" b="1" dirty="0" err="1">
                <a:solidFill>
                  <a:srgbClr val="FF0000"/>
                </a:solidFill>
                <a:latin typeface="Times New Roman" panose="02020603050405020304" pitchFamily="18" charset="0"/>
                <a:ea typeface="宋体" panose="02010600030101010101" pitchFamily="2" charset="-122"/>
                <a:cs typeface="Times New Roman" panose="02020603050405020304" pitchFamily="18" charset="0"/>
              </a:rPr>
              <a:t>OpenDigger</a:t>
            </a:r>
            <a:r>
              <a:rPr lang="zh-CN" altLang="en-US" sz="24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开源软件生态数据分析挖掘平台</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进行系统采集与整理。</a:t>
            </a:r>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a:p>
            <a:pPr algn="just"/>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a:p>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在数据清洗与预处理完成后，形成了覆盖范围广、结构完整的仓库活动时间序列数据集。下，这里从语言类型（</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Language</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）、许可证类型（</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License</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 以及 用户类型（</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User Type</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 三个角度进行说明：</a:t>
            </a:r>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a:p>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a:p>
            <a:pPr marL="285750" indent="-285750">
              <a:buFontTx/>
              <a:buChar char="-"/>
            </a:pPr>
            <a:r>
              <a:rPr lang="en-US" altLang="zh-CN" sz="20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Language</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：涵盖</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JavaScript, Python, Java, C, C++, Go</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等等语言类型，总的语言类型数目超过</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40</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，能够涵盖彼时大多数类型的</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GitHub</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仓库语言类型。</a:t>
            </a:r>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a:p>
            <a:pPr marL="285750" indent="-285750">
              <a:buFontTx/>
              <a:buChar char="-"/>
            </a:pPr>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a:p>
            <a:pPr marL="285750" indent="-285750">
              <a:buFontTx/>
              <a:buChar char="-"/>
            </a:pPr>
            <a:r>
              <a:rPr lang="en-US" altLang="zh-CN" sz="20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License</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：涵盖</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MIT, Apache 2.0, BSD 3-Clause, Creative Commons Zero v1.0 Universal</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等许可证类型，总许可证类别共</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19</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种。</a:t>
            </a:r>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a:p>
            <a:pPr marL="285750" indent="-285750">
              <a:buFontTx/>
              <a:buChar char="-"/>
            </a:pPr>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a:p>
            <a:pPr marL="285750" indent="-285750">
              <a:buFontTx/>
              <a:buChar char="-"/>
            </a:pPr>
            <a:r>
              <a:rPr lang="en-US" altLang="zh-CN" sz="2000" b="1" dirty="0" err="1">
                <a:solidFill>
                  <a:srgbClr val="FF0000"/>
                </a:solidFill>
                <a:latin typeface="Times New Roman" panose="02020603050405020304" pitchFamily="18" charset="0"/>
                <a:ea typeface="宋体" panose="02010600030101010101" pitchFamily="2" charset="-122"/>
                <a:cs typeface="Times New Roman" panose="02020603050405020304" pitchFamily="18" charset="0"/>
              </a:rPr>
              <a:t>User_type</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：本文将</a:t>
            </a:r>
            <a:r>
              <a:rPr lang="en-US" altLang="zh-CN" sz="2000" dirty="0" err="1">
                <a:latin typeface="Times New Roman" panose="02020603050405020304" pitchFamily="18" charset="0"/>
                <a:ea typeface="宋体" panose="02010600030101010101" pitchFamily="2" charset="-122"/>
                <a:cs typeface="Times New Roman" panose="02020603050405020304" pitchFamily="18" charset="0"/>
              </a:rPr>
              <a:t>user_type</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分为两种类型，分别是‘组织’用户和‘个人’用户，在本数据集种，二者的占比分为</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62.6%</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37.4%</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a:t>
            </a:r>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2776248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a:extLst>
              <a:ext uri="{FF2B5EF4-FFF2-40B4-BE49-F238E27FC236}">
                <a16:creationId xmlns:a16="http://schemas.microsoft.com/office/drawing/2014/main" id="{899F4DDD-1079-42CF-9CBB-1621AC7EA09A}"/>
              </a:ext>
            </a:extLst>
          </p:cNvPr>
          <p:cNvGrpSpPr/>
          <p:nvPr/>
        </p:nvGrpSpPr>
        <p:grpSpPr>
          <a:xfrm>
            <a:off x="0" y="0"/>
            <a:ext cx="12192004" cy="734108"/>
            <a:chOff x="-281344" y="-71120"/>
            <a:chExt cx="12625748" cy="734108"/>
          </a:xfrm>
        </p:grpSpPr>
        <p:grpSp>
          <p:nvGrpSpPr>
            <p:cNvPr id="42" name="组合 3">
              <a:extLst>
                <a:ext uri="{FF2B5EF4-FFF2-40B4-BE49-F238E27FC236}">
                  <a16:creationId xmlns:a16="http://schemas.microsoft.com/office/drawing/2014/main" id="{5250F2BE-6A19-44C8-AB2C-DB3382FA4F26}"/>
                </a:ext>
              </a:extLst>
            </p:cNvPr>
            <p:cNvGrpSpPr/>
            <p:nvPr/>
          </p:nvGrpSpPr>
          <p:grpSpPr>
            <a:xfrm>
              <a:off x="-281344" y="-71120"/>
              <a:ext cx="12625748" cy="734108"/>
              <a:chOff x="-240704" y="246620"/>
              <a:chExt cx="3456385" cy="734108"/>
            </a:xfrm>
          </p:grpSpPr>
          <p:sp>
            <p:nvSpPr>
              <p:cNvPr id="48" name="矩形: 圆角 1">
                <a:extLst>
                  <a:ext uri="{FF2B5EF4-FFF2-40B4-BE49-F238E27FC236}">
                    <a16:creationId xmlns:a16="http://schemas.microsoft.com/office/drawing/2014/main" id="{189C7819-7CE4-4FD8-BA4F-02C461320292}"/>
                  </a:ext>
                </a:extLst>
              </p:cNvPr>
              <p:cNvSpPr/>
              <p:nvPr/>
            </p:nvSpPr>
            <p:spPr>
              <a:xfrm>
                <a:off x="-240704" y="246620"/>
                <a:ext cx="3456384" cy="734108"/>
              </a:xfrm>
              <a:prstGeom prst="rect">
                <a:avLst/>
              </a:prstGeom>
              <a:solidFill>
                <a:srgbClr val="9B0D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panose="020B0502040204020203"/>
                  <a:ea typeface="微软雅黑 Light" panose="020B0502040204020203" charset="-122"/>
                  <a:cs typeface="+mn-cs"/>
                </a:endParaRPr>
              </a:p>
            </p:txBody>
          </p:sp>
          <p:sp>
            <p:nvSpPr>
              <p:cNvPr id="49" name="文本占位符 3">
                <a:extLst>
                  <a:ext uri="{FF2B5EF4-FFF2-40B4-BE49-F238E27FC236}">
                    <a16:creationId xmlns:a16="http://schemas.microsoft.com/office/drawing/2014/main" id="{F12658D7-943F-4488-9A45-EC14798FDA64}"/>
                  </a:ext>
                </a:extLst>
              </p:cNvPr>
              <p:cNvSpPr txBox="1"/>
              <p:nvPr/>
            </p:nvSpPr>
            <p:spPr>
              <a:xfrm>
                <a:off x="-137012" y="310719"/>
                <a:ext cx="3352693" cy="605909"/>
              </a:xfrm>
              <a:prstGeom prst="roundRect">
                <a:avLst>
                  <a:gd name="adj" fmla="val 50000"/>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buNone/>
                  <a:defRPr/>
                </a:pPr>
                <a:r>
                  <a:rPr lang="zh-CN" altLang="en-US" b="1" dirty="0">
                    <a:solidFill>
                      <a:prstClr val="white"/>
                    </a:solidFill>
                    <a:latin typeface="微软雅黑" panose="020B0503020204020204" charset="-122"/>
                    <a:ea typeface="微软雅黑" panose="020B0503020204020204" charset="-122"/>
                  </a:rPr>
                  <a:t>开源仓库活动指标常见问题</a:t>
                </a:r>
                <a:endParaRPr lang="en-GB" altLang="zh-CN" b="1" dirty="0">
                  <a:solidFill>
                    <a:prstClr val="white"/>
                  </a:solidFill>
                  <a:latin typeface="微软雅黑" panose="020B0503020204020204" charset="-122"/>
                  <a:ea typeface="微软雅黑" panose="020B0503020204020204" charset="-122"/>
                </a:endParaRPr>
              </a:p>
            </p:txBody>
          </p:sp>
        </p:grpSp>
        <p:grpSp>
          <p:nvGrpSpPr>
            <p:cNvPr id="43" name="组合 42">
              <a:extLst>
                <a:ext uri="{FF2B5EF4-FFF2-40B4-BE49-F238E27FC236}">
                  <a16:creationId xmlns:a16="http://schemas.microsoft.com/office/drawing/2014/main" id="{0880E399-06A7-4BB0-A1E1-9B68E6FC535C}"/>
                </a:ext>
              </a:extLst>
            </p:cNvPr>
            <p:cNvGrpSpPr/>
            <p:nvPr/>
          </p:nvGrpSpPr>
          <p:grpSpPr>
            <a:xfrm>
              <a:off x="9857491" y="42625"/>
              <a:ext cx="1986777" cy="547776"/>
              <a:chOff x="3359696" y="637245"/>
              <a:chExt cx="6243070" cy="1721284"/>
            </a:xfrm>
          </p:grpSpPr>
          <p:pic>
            <p:nvPicPr>
              <p:cNvPr id="44" name="图片 43">
                <a:extLst>
                  <a:ext uri="{FF2B5EF4-FFF2-40B4-BE49-F238E27FC236}">
                    <a16:creationId xmlns:a16="http://schemas.microsoft.com/office/drawing/2014/main" id="{EC1B7ACE-F066-4261-ACD9-15FE58E1B97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59696" y="637245"/>
                <a:ext cx="1643882" cy="1643882"/>
              </a:xfrm>
              <a:prstGeom prst="rect">
                <a:avLst/>
              </a:prstGeom>
            </p:spPr>
          </p:pic>
          <p:grpSp>
            <p:nvGrpSpPr>
              <p:cNvPr id="45" name="组合 44">
                <a:extLst>
                  <a:ext uri="{FF2B5EF4-FFF2-40B4-BE49-F238E27FC236}">
                    <a16:creationId xmlns:a16="http://schemas.microsoft.com/office/drawing/2014/main" id="{98FCEE37-FADE-4DD0-BC9B-6B2DD647107C}"/>
                  </a:ext>
                </a:extLst>
              </p:cNvPr>
              <p:cNvGrpSpPr/>
              <p:nvPr/>
            </p:nvGrpSpPr>
            <p:grpSpPr>
              <a:xfrm>
                <a:off x="4897074" y="920899"/>
                <a:ext cx="4705692" cy="1437630"/>
                <a:chOff x="4971863" y="777003"/>
                <a:chExt cx="4705692" cy="1437630"/>
              </a:xfrm>
            </p:grpSpPr>
            <p:pic>
              <p:nvPicPr>
                <p:cNvPr id="46" name="图片 45">
                  <a:extLst>
                    <a:ext uri="{FF2B5EF4-FFF2-40B4-BE49-F238E27FC236}">
                      <a16:creationId xmlns:a16="http://schemas.microsoft.com/office/drawing/2014/main" id="{E8B47AC1-664F-4D92-91FB-FE0F1D6B7BC8}"/>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40000" contrast="-40000"/>
                          </a14:imgEffect>
                          <a14:imgEffect>
                            <a14:sharpenSoften amount="50000"/>
                          </a14:imgEffect>
                        </a14:imgLayer>
                      </a14:imgProps>
                    </a:ext>
                    <a:ext uri="{28A0092B-C50C-407E-A947-70E740481C1C}">
                      <a14:useLocalDpi xmlns:a14="http://schemas.microsoft.com/office/drawing/2010/main" val="0"/>
                    </a:ext>
                  </a:extLst>
                </a:blip>
                <a:srcRect l="9740" t="53878" r="8864" b="27627"/>
                <a:stretch>
                  <a:fillRect/>
                </a:stretch>
              </p:blipFill>
              <p:spPr>
                <a:xfrm>
                  <a:off x="5266864" y="777003"/>
                  <a:ext cx="4108883" cy="821319"/>
                </a:xfrm>
                <a:prstGeom prst="rect">
                  <a:avLst/>
                </a:prstGeom>
              </p:spPr>
            </p:pic>
            <p:sp>
              <p:nvSpPr>
                <p:cNvPr id="47" name="文本框 46">
                  <a:extLst>
                    <a:ext uri="{FF2B5EF4-FFF2-40B4-BE49-F238E27FC236}">
                      <a16:creationId xmlns:a16="http://schemas.microsoft.com/office/drawing/2014/main" id="{774EC7DF-F1AA-4D20-9552-4C4DF4347C69}"/>
                    </a:ext>
                  </a:extLst>
                </p:cNvPr>
                <p:cNvSpPr txBox="1"/>
                <p:nvPr/>
              </p:nvSpPr>
              <p:spPr>
                <a:xfrm>
                  <a:off x="4971863" y="1586601"/>
                  <a:ext cx="4705692" cy="628032"/>
                </a:xfrm>
                <a:prstGeom prst="rect">
                  <a:avLst/>
                </a:prstGeom>
                <a:noFill/>
              </p:spPr>
              <p:txBody>
                <a:bodyPr wrap="none" rtlCol="0">
                  <a:spAutoFit/>
                </a:bodyPr>
                <a:lstStyle/>
                <a:p>
                  <a:pPr marL="0" marR="0" lvl="0" indent="0" algn="l" defTabSz="914400" rtl="0" eaLnBrk="1" fontAlgn="auto" latinLnBrk="0" hangingPunct="1">
                    <a:lnSpc>
                      <a:spcPct val="130000"/>
                    </a:lnSpc>
                    <a:spcBef>
                      <a:spcPts val="0"/>
                    </a:spcBef>
                    <a:spcAft>
                      <a:spcPts val="0"/>
                    </a:spcAft>
                    <a:buClrTx/>
                    <a:buSzTx/>
                    <a:buFontTx/>
                    <a:buNone/>
                    <a:defRPr/>
                  </a:pPr>
                  <a:r>
                    <a:rPr kumimoji="0" lang="en-US" altLang="zh-CN" sz="600" b="1" i="0" u="none" strike="noStrike" kern="1200" cap="none" spc="0" normalizeH="0" baseline="0" noProof="0" dirty="0">
                      <a:ln>
                        <a:noFill/>
                      </a:ln>
                      <a:solidFill>
                        <a:prstClr val="white"/>
                      </a:solidFill>
                      <a:effectLst/>
                      <a:uLnTx/>
                      <a:uFillTx/>
                      <a:latin typeface="Arial" panose="020B0604020202020204" pitchFamily="34" charset="0"/>
                      <a:ea typeface="微软雅黑 Light" panose="020B0502040204020203" charset="-122"/>
                      <a:cs typeface="Arial" panose="020B0604020202020204" pitchFamily="34" charset="0"/>
                    </a:rPr>
                    <a:t>EAST CHINA NORMAL UNIVERSITY</a:t>
                  </a:r>
                  <a:endParaRPr kumimoji="0" lang="zh-CN" altLang="en-US" sz="600" b="1" i="0" u="none" strike="noStrike" kern="1200" cap="none" spc="0" normalizeH="0" baseline="0" noProof="0" dirty="0">
                    <a:ln>
                      <a:noFill/>
                    </a:ln>
                    <a:solidFill>
                      <a:prstClr val="white"/>
                    </a:solidFill>
                    <a:effectLst/>
                    <a:uLnTx/>
                    <a:uFillTx/>
                    <a:latin typeface="Arial" panose="020B0604020202020204" pitchFamily="34" charset="0"/>
                    <a:ea typeface="微软雅黑 Light" panose="020B0502040204020203" charset="-122"/>
                    <a:cs typeface="Arial" panose="020B0604020202020204" pitchFamily="34" charset="0"/>
                  </a:endParaRPr>
                </a:p>
              </p:txBody>
            </p:sp>
          </p:grpSp>
        </p:grpSp>
      </p:grpSp>
      <p:grpSp>
        <p:nvGrpSpPr>
          <p:cNvPr id="3" name="组合 2">
            <a:extLst>
              <a:ext uri="{FF2B5EF4-FFF2-40B4-BE49-F238E27FC236}">
                <a16:creationId xmlns:a16="http://schemas.microsoft.com/office/drawing/2014/main" id="{562B8345-271C-4FAE-A3E9-26B54559939D}"/>
              </a:ext>
            </a:extLst>
          </p:cNvPr>
          <p:cNvGrpSpPr/>
          <p:nvPr/>
        </p:nvGrpSpPr>
        <p:grpSpPr>
          <a:xfrm>
            <a:off x="1345533" y="1817295"/>
            <a:ext cx="9500934" cy="4743246"/>
            <a:chOff x="908120" y="1334546"/>
            <a:chExt cx="10326442" cy="4796090"/>
          </a:xfrm>
        </p:grpSpPr>
        <p:sp>
          <p:nvSpPr>
            <p:cNvPr id="2" name="文本框 1">
              <a:extLst>
                <a:ext uri="{FF2B5EF4-FFF2-40B4-BE49-F238E27FC236}">
                  <a16:creationId xmlns:a16="http://schemas.microsoft.com/office/drawing/2014/main" id="{F9C3777F-E621-441E-8D82-42F21824200E}"/>
                </a:ext>
              </a:extLst>
            </p:cNvPr>
            <p:cNvSpPr txBox="1"/>
            <p:nvPr/>
          </p:nvSpPr>
          <p:spPr>
            <a:xfrm>
              <a:off x="1165079" y="1334547"/>
              <a:ext cx="4641273" cy="646331"/>
            </a:xfrm>
            <a:prstGeom prst="rect">
              <a:avLst/>
            </a:prstGeom>
            <a:noFill/>
            <a:ln w="19050">
              <a:solidFill>
                <a:schemeClr val="accent6">
                  <a:lumMod val="60000"/>
                  <a:lumOff val="40000"/>
                </a:schemeClr>
              </a:solidFill>
            </a:ln>
          </p:spPr>
          <p:txBody>
            <a:bodyPr wrap="square" rtlCol="0">
              <a:spAutoFit/>
            </a:bodyPr>
            <a:lstStyle/>
            <a:p>
              <a:pPr algn="ctr"/>
              <a:r>
                <a:rPr lang="zh-CN" altLang="en-US" dirty="0">
                  <a:latin typeface="Times New Roman" panose="02020603050405020304" pitchFamily="18" charset="0"/>
                  <a:ea typeface="宋体" panose="02010600030101010101" pitchFamily="2" charset="-122"/>
                  <a:cs typeface="Times New Roman" panose="02020603050405020304" pitchFamily="18" charset="0"/>
                </a:rPr>
                <a:t>偏态分布实例</a:t>
              </a:r>
              <a:r>
                <a:rPr lang="en-US" altLang="zh-CN" dirty="0">
                  <a:latin typeface="Times New Roman" panose="02020603050405020304" pitchFamily="18" charset="0"/>
                  <a:ea typeface="宋体" panose="02010600030101010101" pitchFamily="2" charset="-122"/>
                  <a:cs typeface="Times New Roman" panose="02020603050405020304" pitchFamily="18" charset="0"/>
                </a:rPr>
                <a:t>: GitHub</a:t>
              </a:r>
              <a:r>
                <a:rPr lang="zh-CN" altLang="en-US" dirty="0">
                  <a:latin typeface="Times New Roman" panose="02020603050405020304" pitchFamily="18" charset="0"/>
                  <a:ea typeface="宋体" panose="02010600030101010101" pitchFamily="2" charset="-122"/>
                  <a:cs typeface="Times New Roman" panose="02020603050405020304" pitchFamily="18" charset="0"/>
                </a:rPr>
                <a:t>仓库</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algn="ctr"/>
              <a:r>
                <a:rPr lang="en-US" altLang="zh-CN" dirty="0">
                  <a:latin typeface="Times New Roman" panose="02020603050405020304" pitchFamily="18" charset="0"/>
                  <a:ea typeface="宋体" panose="02010600030101010101" pitchFamily="2" charset="-122"/>
                  <a:cs typeface="Times New Roman" panose="02020603050405020304" pitchFamily="18" charset="0"/>
                </a:rPr>
                <a:t>Significant-Gravitas/</a:t>
              </a:r>
              <a:r>
                <a:rPr lang="en-US" altLang="zh-CN" dirty="0" err="1">
                  <a:latin typeface="Times New Roman" panose="02020603050405020304" pitchFamily="18" charset="0"/>
                  <a:ea typeface="宋体" panose="02010600030101010101" pitchFamily="2" charset="-122"/>
                  <a:cs typeface="Times New Roman" panose="02020603050405020304" pitchFamily="18" charset="0"/>
                </a:rPr>
                <a:t>AutoGPT</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5" name="图片 4">
              <a:extLst>
                <a:ext uri="{FF2B5EF4-FFF2-40B4-BE49-F238E27FC236}">
                  <a16:creationId xmlns:a16="http://schemas.microsoft.com/office/drawing/2014/main" id="{C25C7585-43FA-404D-A622-A7CE16D0839F}"/>
                </a:ext>
              </a:extLst>
            </p:cNvPr>
            <p:cNvPicPr>
              <a:picLocks noChangeAspect="1"/>
            </p:cNvPicPr>
            <p:nvPr/>
          </p:nvPicPr>
          <p:blipFill>
            <a:blip r:embed="rId6"/>
            <a:stretch>
              <a:fillRect/>
            </a:stretch>
          </p:blipFill>
          <p:spPr>
            <a:xfrm>
              <a:off x="908120" y="2202872"/>
              <a:ext cx="5155190" cy="3927764"/>
            </a:xfrm>
            <a:prstGeom prst="rect">
              <a:avLst/>
            </a:prstGeom>
          </p:spPr>
        </p:pic>
        <p:sp>
          <p:nvSpPr>
            <p:cNvPr id="18" name="文本框 17">
              <a:extLst>
                <a:ext uri="{FF2B5EF4-FFF2-40B4-BE49-F238E27FC236}">
                  <a16:creationId xmlns:a16="http://schemas.microsoft.com/office/drawing/2014/main" id="{4AB16398-177D-432A-94EC-EB9D8F53FD3E}"/>
                </a:ext>
              </a:extLst>
            </p:cNvPr>
            <p:cNvSpPr txBox="1"/>
            <p:nvPr/>
          </p:nvSpPr>
          <p:spPr>
            <a:xfrm>
              <a:off x="6475525" y="1334546"/>
              <a:ext cx="4641273" cy="646331"/>
            </a:xfrm>
            <a:prstGeom prst="rect">
              <a:avLst/>
            </a:prstGeom>
            <a:noFill/>
            <a:ln w="19050">
              <a:solidFill>
                <a:schemeClr val="accent6">
                  <a:lumMod val="60000"/>
                  <a:lumOff val="40000"/>
                </a:schemeClr>
              </a:solidFill>
            </a:ln>
          </p:spPr>
          <p:txBody>
            <a:bodyPr wrap="square" rtlCol="0">
              <a:spAutoFit/>
            </a:bodyPr>
            <a:lstStyle/>
            <a:p>
              <a:pPr algn="ctr"/>
              <a:r>
                <a:rPr lang="zh-CN" altLang="en-US" dirty="0">
                  <a:latin typeface="Times New Roman" panose="02020603050405020304" pitchFamily="18" charset="0"/>
                  <a:ea typeface="宋体" panose="02010600030101010101" pitchFamily="2" charset="-122"/>
                  <a:cs typeface="Times New Roman" panose="02020603050405020304" pitchFamily="18" charset="0"/>
                </a:rPr>
                <a:t>人为因素实例</a:t>
              </a:r>
              <a:r>
                <a:rPr lang="en-US" altLang="zh-CN" dirty="0">
                  <a:latin typeface="Times New Roman" panose="02020603050405020304" pitchFamily="18" charset="0"/>
                  <a:ea typeface="宋体" panose="02010600030101010101" pitchFamily="2" charset="-122"/>
                  <a:cs typeface="Times New Roman" panose="02020603050405020304" pitchFamily="18" charset="0"/>
                </a:rPr>
                <a:t>: GitHub</a:t>
              </a:r>
              <a:r>
                <a:rPr lang="zh-CN" altLang="en-US" dirty="0">
                  <a:latin typeface="Times New Roman" panose="02020603050405020304" pitchFamily="18" charset="0"/>
                  <a:ea typeface="宋体" panose="02010600030101010101" pitchFamily="2" charset="-122"/>
                  <a:cs typeface="Times New Roman" panose="02020603050405020304" pitchFamily="18" charset="0"/>
                </a:rPr>
                <a:t>仓库</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algn="ctr"/>
              <a:r>
                <a:rPr lang="en-US" altLang="zh-CN" dirty="0">
                  <a:latin typeface="Times New Roman" panose="02020603050405020304" pitchFamily="18" charset="0"/>
                  <a:ea typeface="宋体" panose="02010600030101010101" pitchFamily="2" charset="-122"/>
                  <a:cs typeface="Times New Roman" panose="02020603050405020304" pitchFamily="18" charset="0"/>
                </a:rPr>
                <a:t>Homebrew/legacy-homebrew</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9" name="图片 8">
              <a:extLst>
                <a:ext uri="{FF2B5EF4-FFF2-40B4-BE49-F238E27FC236}">
                  <a16:creationId xmlns:a16="http://schemas.microsoft.com/office/drawing/2014/main" id="{1662CF96-7FA7-4033-BA65-D16209A7D0F2}"/>
                </a:ext>
              </a:extLst>
            </p:cNvPr>
            <p:cNvPicPr>
              <a:picLocks noChangeAspect="1"/>
            </p:cNvPicPr>
            <p:nvPr/>
          </p:nvPicPr>
          <p:blipFill>
            <a:blip r:embed="rId7"/>
            <a:stretch>
              <a:fillRect/>
            </a:stretch>
          </p:blipFill>
          <p:spPr>
            <a:xfrm>
              <a:off x="6417584" y="2070611"/>
              <a:ext cx="4816978" cy="4060025"/>
            </a:xfrm>
            <a:prstGeom prst="rect">
              <a:avLst/>
            </a:prstGeom>
          </p:spPr>
        </p:pic>
      </p:grpSp>
      <p:sp>
        <p:nvSpPr>
          <p:cNvPr id="4" name="文本框 3">
            <a:extLst>
              <a:ext uri="{FF2B5EF4-FFF2-40B4-BE49-F238E27FC236}">
                <a16:creationId xmlns:a16="http://schemas.microsoft.com/office/drawing/2014/main" id="{59C68495-624C-437E-936D-88910B72359E}"/>
              </a:ext>
            </a:extLst>
          </p:cNvPr>
          <p:cNvSpPr txBox="1"/>
          <p:nvPr/>
        </p:nvSpPr>
        <p:spPr>
          <a:xfrm>
            <a:off x="1345533" y="897157"/>
            <a:ext cx="9500934" cy="830997"/>
          </a:xfrm>
          <a:prstGeom prst="rect">
            <a:avLst/>
          </a:prstGeom>
          <a:noFill/>
        </p:spPr>
        <p:txBody>
          <a:bodyPr wrap="square" rtlCol="0">
            <a:spAutoFit/>
          </a:bodyPr>
          <a:lstStyle/>
          <a:p>
            <a:r>
              <a:rPr lang="zh-CN" altLang="en-US" sz="2400" dirty="0">
                <a:latin typeface="宋体" panose="02010600030101010101" pitchFamily="2" charset="-122"/>
                <a:ea typeface="宋体" panose="02010600030101010101" pitchFamily="2" charset="-122"/>
              </a:rPr>
              <a:t>但是许多仓库的时序走向，缺乏周期性，规律性，人为因素影响大。如下图所示。那么如何尽可能的预测准确的仓库活动指标呢？</a:t>
            </a:r>
          </a:p>
        </p:txBody>
      </p:sp>
    </p:spTree>
    <p:extLst>
      <p:ext uri="{BB962C8B-B14F-4D97-AF65-F5344CB8AC3E}">
        <p14:creationId xmlns:p14="http://schemas.microsoft.com/office/powerpoint/2010/main" val="32843855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a:extLst>
              <a:ext uri="{FF2B5EF4-FFF2-40B4-BE49-F238E27FC236}">
                <a16:creationId xmlns:a16="http://schemas.microsoft.com/office/drawing/2014/main" id="{899F4DDD-1079-42CF-9CBB-1621AC7EA09A}"/>
              </a:ext>
            </a:extLst>
          </p:cNvPr>
          <p:cNvGrpSpPr/>
          <p:nvPr/>
        </p:nvGrpSpPr>
        <p:grpSpPr>
          <a:xfrm>
            <a:off x="0" y="0"/>
            <a:ext cx="12192004" cy="734108"/>
            <a:chOff x="-281344" y="-71120"/>
            <a:chExt cx="12625748" cy="734108"/>
          </a:xfrm>
        </p:grpSpPr>
        <p:grpSp>
          <p:nvGrpSpPr>
            <p:cNvPr id="42" name="组合 3">
              <a:extLst>
                <a:ext uri="{FF2B5EF4-FFF2-40B4-BE49-F238E27FC236}">
                  <a16:creationId xmlns:a16="http://schemas.microsoft.com/office/drawing/2014/main" id="{5250F2BE-6A19-44C8-AB2C-DB3382FA4F26}"/>
                </a:ext>
              </a:extLst>
            </p:cNvPr>
            <p:cNvGrpSpPr/>
            <p:nvPr/>
          </p:nvGrpSpPr>
          <p:grpSpPr>
            <a:xfrm>
              <a:off x="-281344" y="-71120"/>
              <a:ext cx="12625748" cy="734108"/>
              <a:chOff x="-240704" y="246620"/>
              <a:chExt cx="3456385" cy="734108"/>
            </a:xfrm>
          </p:grpSpPr>
          <p:sp>
            <p:nvSpPr>
              <p:cNvPr id="48" name="矩形: 圆角 1">
                <a:extLst>
                  <a:ext uri="{FF2B5EF4-FFF2-40B4-BE49-F238E27FC236}">
                    <a16:creationId xmlns:a16="http://schemas.microsoft.com/office/drawing/2014/main" id="{189C7819-7CE4-4FD8-BA4F-02C461320292}"/>
                  </a:ext>
                </a:extLst>
              </p:cNvPr>
              <p:cNvSpPr/>
              <p:nvPr/>
            </p:nvSpPr>
            <p:spPr>
              <a:xfrm>
                <a:off x="-240704" y="246620"/>
                <a:ext cx="3456384" cy="734108"/>
              </a:xfrm>
              <a:prstGeom prst="rect">
                <a:avLst/>
              </a:prstGeom>
              <a:solidFill>
                <a:srgbClr val="9B0D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Segoe UI Light" panose="020B0502040204020203"/>
                  <a:ea typeface="微软雅黑 Light" panose="020B0502040204020203" charset="-122"/>
                  <a:cs typeface="+mn-cs"/>
                </a:endParaRPr>
              </a:p>
            </p:txBody>
          </p:sp>
          <p:sp>
            <p:nvSpPr>
              <p:cNvPr id="49" name="文本占位符 3">
                <a:extLst>
                  <a:ext uri="{FF2B5EF4-FFF2-40B4-BE49-F238E27FC236}">
                    <a16:creationId xmlns:a16="http://schemas.microsoft.com/office/drawing/2014/main" id="{F12658D7-943F-4488-9A45-EC14798FDA64}"/>
                  </a:ext>
                </a:extLst>
              </p:cNvPr>
              <p:cNvSpPr txBox="1"/>
              <p:nvPr/>
            </p:nvSpPr>
            <p:spPr>
              <a:xfrm>
                <a:off x="-137012" y="310719"/>
                <a:ext cx="3352693" cy="605909"/>
              </a:xfrm>
              <a:prstGeom prst="roundRect">
                <a:avLst>
                  <a:gd name="adj" fmla="val 50000"/>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buNone/>
                  <a:defRPr/>
                </a:pPr>
                <a:r>
                  <a:rPr lang="zh-CN" altLang="en-US" b="1" dirty="0">
                    <a:solidFill>
                      <a:prstClr val="white"/>
                    </a:solidFill>
                    <a:latin typeface="微软雅黑" panose="020B0503020204020204" charset="-122"/>
                    <a:ea typeface="微软雅黑" panose="020B0503020204020204" charset="-122"/>
                  </a:rPr>
                  <a:t>开源仓库活动指标预测解决方案</a:t>
                </a:r>
                <a:endParaRPr lang="en-GB" altLang="zh-CN" b="1" dirty="0">
                  <a:solidFill>
                    <a:prstClr val="white"/>
                  </a:solidFill>
                  <a:latin typeface="微软雅黑" panose="020B0503020204020204" charset="-122"/>
                  <a:ea typeface="微软雅黑" panose="020B0503020204020204" charset="-122"/>
                </a:endParaRPr>
              </a:p>
            </p:txBody>
          </p:sp>
        </p:grpSp>
        <p:grpSp>
          <p:nvGrpSpPr>
            <p:cNvPr id="43" name="组合 42">
              <a:extLst>
                <a:ext uri="{FF2B5EF4-FFF2-40B4-BE49-F238E27FC236}">
                  <a16:creationId xmlns:a16="http://schemas.microsoft.com/office/drawing/2014/main" id="{0880E399-06A7-4BB0-A1E1-9B68E6FC535C}"/>
                </a:ext>
              </a:extLst>
            </p:cNvPr>
            <p:cNvGrpSpPr/>
            <p:nvPr/>
          </p:nvGrpSpPr>
          <p:grpSpPr>
            <a:xfrm>
              <a:off x="9857491" y="42625"/>
              <a:ext cx="1986777" cy="547776"/>
              <a:chOff x="3359696" y="637245"/>
              <a:chExt cx="6243070" cy="1721284"/>
            </a:xfrm>
          </p:grpSpPr>
          <p:pic>
            <p:nvPicPr>
              <p:cNvPr id="44" name="图片 43">
                <a:extLst>
                  <a:ext uri="{FF2B5EF4-FFF2-40B4-BE49-F238E27FC236}">
                    <a16:creationId xmlns:a16="http://schemas.microsoft.com/office/drawing/2014/main" id="{EC1B7ACE-F066-4261-ACD9-15FE58E1B97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59696" y="637245"/>
                <a:ext cx="1643882" cy="1643882"/>
              </a:xfrm>
              <a:prstGeom prst="rect">
                <a:avLst/>
              </a:prstGeom>
            </p:spPr>
          </p:pic>
          <p:grpSp>
            <p:nvGrpSpPr>
              <p:cNvPr id="45" name="组合 44">
                <a:extLst>
                  <a:ext uri="{FF2B5EF4-FFF2-40B4-BE49-F238E27FC236}">
                    <a16:creationId xmlns:a16="http://schemas.microsoft.com/office/drawing/2014/main" id="{98FCEE37-FADE-4DD0-BC9B-6B2DD647107C}"/>
                  </a:ext>
                </a:extLst>
              </p:cNvPr>
              <p:cNvGrpSpPr/>
              <p:nvPr/>
            </p:nvGrpSpPr>
            <p:grpSpPr>
              <a:xfrm>
                <a:off x="4897074" y="920899"/>
                <a:ext cx="4705692" cy="1437630"/>
                <a:chOff x="4971863" y="777003"/>
                <a:chExt cx="4705692" cy="1437630"/>
              </a:xfrm>
            </p:grpSpPr>
            <p:pic>
              <p:nvPicPr>
                <p:cNvPr id="46" name="图片 45">
                  <a:extLst>
                    <a:ext uri="{FF2B5EF4-FFF2-40B4-BE49-F238E27FC236}">
                      <a16:creationId xmlns:a16="http://schemas.microsoft.com/office/drawing/2014/main" id="{E8B47AC1-664F-4D92-91FB-FE0F1D6B7BC8}"/>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40000" contrast="-40000"/>
                          </a14:imgEffect>
                          <a14:imgEffect>
                            <a14:sharpenSoften amount="50000"/>
                          </a14:imgEffect>
                        </a14:imgLayer>
                      </a14:imgProps>
                    </a:ext>
                    <a:ext uri="{28A0092B-C50C-407E-A947-70E740481C1C}">
                      <a14:useLocalDpi xmlns:a14="http://schemas.microsoft.com/office/drawing/2010/main" val="0"/>
                    </a:ext>
                  </a:extLst>
                </a:blip>
                <a:srcRect l="9740" t="53878" r="8864" b="27627"/>
                <a:stretch>
                  <a:fillRect/>
                </a:stretch>
              </p:blipFill>
              <p:spPr>
                <a:xfrm>
                  <a:off x="5266864" y="777003"/>
                  <a:ext cx="4108883" cy="821319"/>
                </a:xfrm>
                <a:prstGeom prst="rect">
                  <a:avLst/>
                </a:prstGeom>
              </p:spPr>
            </p:pic>
            <p:sp>
              <p:nvSpPr>
                <p:cNvPr id="47" name="文本框 46">
                  <a:extLst>
                    <a:ext uri="{FF2B5EF4-FFF2-40B4-BE49-F238E27FC236}">
                      <a16:creationId xmlns:a16="http://schemas.microsoft.com/office/drawing/2014/main" id="{774EC7DF-F1AA-4D20-9552-4C4DF4347C69}"/>
                    </a:ext>
                  </a:extLst>
                </p:cNvPr>
                <p:cNvSpPr txBox="1"/>
                <p:nvPr/>
              </p:nvSpPr>
              <p:spPr>
                <a:xfrm>
                  <a:off x="4971863" y="1586601"/>
                  <a:ext cx="4705692" cy="628032"/>
                </a:xfrm>
                <a:prstGeom prst="rect">
                  <a:avLst/>
                </a:prstGeom>
                <a:noFill/>
              </p:spPr>
              <p:txBody>
                <a:bodyPr wrap="none" rtlCol="0">
                  <a:spAutoFit/>
                </a:bodyPr>
                <a:lstStyle/>
                <a:p>
                  <a:pPr marL="0" marR="0" lvl="0" indent="0" algn="l" defTabSz="914400" rtl="0" eaLnBrk="1" fontAlgn="auto" latinLnBrk="0" hangingPunct="1">
                    <a:lnSpc>
                      <a:spcPct val="130000"/>
                    </a:lnSpc>
                    <a:spcBef>
                      <a:spcPts val="0"/>
                    </a:spcBef>
                    <a:spcAft>
                      <a:spcPts val="0"/>
                    </a:spcAft>
                    <a:buClrTx/>
                    <a:buSzTx/>
                    <a:buFontTx/>
                    <a:buNone/>
                    <a:defRPr/>
                  </a:pPr>
                  <a:r>
                    <a:rPr kumimoji="0" lang="en-US" altLang="zh-CN" sz="600" b="1" i="0" u="none" strike="noStrike" kern="1200" cap="none" spc="0" normalizeH="0" baseline="0" noProof="0" dirty="0">
                      <a:ln>
                        <a:noFill/>
                      </a:ln>
                      <a:solidFill>
                        <a:prstClr val="white"/>
                      </a:solidFill>
                      <a:effectLst/>
                      <a:uLnTx/>
                      <a:uFillTx/>
                      <a:latin typeface="Arial" panose="020B0604020202020204" pitchFamily="34" charset="0"/>
                      <a:ea typeface="微软雅黑 Light" panose="020B0502040204020203" charset="-122"/>
                      <a:cs typeface="Arial" panose="020B0604020202020204" pitchFamily="34" charset="0"/>
                    </a:rPr>
                    <a:t>EAST CHINA NORMAL UNIVERSITY</a:t>
                  </a:r>
                  <a:endParaRPr kumimoji="0" lang="zh-CN" altLang="en-US" sz="600" b="1" i="0" u="none" strike="noStrike" kern="1200" cap="none" spc="0" normalizeH="0" baseline="0" noProof="0" dirty="0">
                    <a:ln>
                      <a:noFill/>
                    </a:ln>
                    <a:solidFill>
                      <a:prstClr val="white"/>
                    </a:solidFill>
                    <a:effectLst/>
                    <a:uLnTx/>
                    <a:uFillTx/>
                    <a:latin typeface="Arial" panose="020B0604020202020204" pitchFamily="34" charset="0"/>
                    <a:ea typeface="微软雅黑 Light" panose="020B0502040204020203" charset="-122"/>
                    <a:cs typeface="Arial" panose="020B0604020202020204" pitchFamily="34" charset="0"/>
                  </a:endParaRPr>
                </a:p>
              </p:txBody>
            </p:sp>
          </p:grpSp>
        </p:grpSp>
      </p:grpSp>
      <p:sp>
        <p:nvSpPr>
          <p:cNvPr id="4" name="文本框 3">
            <a:extLst>
              <a:ext uri="{FF2B5EF4-FFF2-40B4-BE49-F238E27FC236}">
                <a16:creationId xmlns:a16="http://schemas.microsoft.com/office/drawing/2014/main" id="{59C68495-624C-437E-936D-88910B72359E}"/>
              </a:ext>
            </a:extLst>
          </p:cNvPr>
          <p:cNvSpPr txBox="1"/>
          <p:nvPr/>
        </p:nvSpPr>
        <p:spPr>
          <a:xfrm>
            <a:off x="708954" y="984802"/>
            <a:ext cx="11000095" cy="5940088"/>
          </a:xfrm>
          <a:prstGeom prst="rect">
            <a:avLst/>
          </a:prstGeom>
          <a:noFill/>
        </p:spPr>
        <p:txBody>
          <a:bodyPr wrap="square" rtlCol="0">
            <a:spAutoFit/>
          </a:bodyPr>
          <a:lstStyle/>
          <a:p>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本项目针对开源仓库的数据特性的解决思路是：</a:t>
            </a:r>
            <a:r>
              <a:rPr lang="zh-CN" altLang="en-US" sz="20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不依赖单一模型，而是通过动态集成，让不同模型在各自擅长的场景中发挥作用</a:t>
            </a:r>
            <a:r>
              <a:rPr lang="zh-CN" altLang="en-US" sz="2000" b="1"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具体而言，整体解决方案包含以下三个关键步骤：</a:t>
            </a:r>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a:p>
            <a:endParaRPr lang="zh-CN" altLang="en-US" sz="2000" dirty="0">
              <a:latin typeface="Times New Roman" panose="02020603050405020304" pitchFamily="18" charset="0"/>
              <a:ea typeface="宋体" panose="02010600030101010101" pitchFamily="2" charset="-122"/>
              <a:cs typeface="Times New Roman" panose="02020603050405020304" pitchFamily="18" charset="0"/>
            </a:endParaRPr>
          </a:p>
          <a:p>
            <a:pPr marL="457200" indent="-457200">
              <a:buAutoNum type="arabicPeriod"/>
            </a:pPr>
            <a:r>
              <a:rPr lang="zh-CN" altLang="en-US" sz="2000" b="1" dirty="0">
                <a:latin typeface="Times New Roman" panose="02020603050405020304" pitchFamily="18" charset="0"/>
                <a:ea typeface="宋体" panose="02010600030101010101" pitchFamily="2" charset="-122"/>
                <a:cs typeface="Times New Roman" panose="02020603050405020304" pitchFamily="18" charset="0"/>
              </a:rPr>
              <a:t>多模型协同建模：</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不同时间序列模型对数据模式的预测能力存在差异。例如</a:t>
            </a:r>
            <a:r>
              <a:rPr lang="en-US" altLang="zh-CN" sz="2000" dirty="0" err="1">
                <a:latin typeface="Times New Roman" panose="02020603050405020304" pitchFamily="18" charset="0"/>
                <a:ea typeface="宋体" panose="02010600030101010101" pitchFamily="2" charset="-122"/>
                <a:cs typeface="Times New Roman" panose="02020603050405020304" pitchFamily="18" charset="0"/>
              </a:rPr>
              <a:t>DLinear</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 </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更适合刻画线性趋势，而 </a:t>
            </a:r>
            <a:r>
              <a:rPr lang="en-US" altLang="zh-CN" sz="2000" dirty="0" err="1">
                <a:latin typeface="Times New Roman" panose="02020603050405020304" pitchFamily="18" charset="0"/>
                <a:ea typeface="宋体" panose="02010600030101010101" pitchFamily="2" charset="-122"/>
                <a:cs typeface="Times New Roman" panose="02020603050405020304" pitchFamily="18" charset="0"/>
              </a:rPr>
              <a:t>PatchTST</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 </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在建模复杂的非线性变化方面表现更优。本文同时引入多种基模型，使其分别捕捉时序数据中的不同结构特征。</a:t>
            </a:r>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a:p>
            <a:pPr marL="457200" indent="-457200">
              <a:buAutoNum type="arabicPeriod"/>
            </a:pPr>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a:p>
            <a:pPr marL="457200" indent="-457200">
              <a:buFontTx/>
              <a:buAutoNum type="arabicPeriod"/>
            </a:pPr>
            <a:r>
              <a:rPr lang="zh-CN" altLang="en-US" sz="2000" b="1" dirty="0">
                <a:latin typeface="Times New Roman" panose="02020603050405020304" pitchFamily="18" charset="0"/>
                <a:ea typeface="宋体" panose="02010600030101010101" pitchFamily="2" charset="-122"/>
                <a:cs typeface="Times New Roman" panose="02020603050405020304" pitchFamily="18" charset="0"/>
              </a:rPr>
              <a:t>注意力感知与长期依赖建模：</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通过引入注意力感知模块，对历史序列与预测窗口之间的关联关系进行建模，从而提取长期依赖信息，为后续的融合过程提供上下文依据。</a:t>
            </a:r>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a:p>
            <a:pPr marL="457200" indent="-457200">
              <a:buFontTx/>
              <a:buAutoNum type="arabicPeriod"/>
            </a:pPr>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a:p>
            <a:pPr marL="457200" indent="-457200">
              <a:buFontTx/>
              <a:buAutoNum type="arabicPeriod"/>
            </a:pPr>
            <a:r>
              <a:rPr lang="zh-CN" altLang="en-US" sz="2000" b="1" dirty="0">
                <a:latin typeface="Times New Roman" panose="02020603050405020304" pitchFamily="18" charset="0"/>
                <a:ea typeface="宋体" panose="02010600030101010101" pitchFamily="2" charset="-122"/>
                <a:cs typeface="Times New Roman" panose="02020603050405020304" pitchFamily="18" charset="0"/>
              </a:rPr>
              <a:t>动态集成与权重自适应：</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基于 </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stacking </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集成思想，构建门控网络对各基模型的预测结果进行动态加权。该门控网络能够在预测窗口的不同时间步上，自适应地调整各模型的权重分配。</a:t>
            </a:r>
          </a:p>
          <a:p>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a:p>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在上述机制下，仓库的活动指标不再由单一模型给出，而是由</a:t>
            </a:r>
            <a:r>
              <a:rPr lang="zh-CN" altLang="en-US" sz="20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多个“专家模型”共同参与预测</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。门控网络综合历史信息与模型输出，在预测窗口的每一步上判断更可信的模型组合，最终得到更加稳定且具有鲁棒性的预测结果。下张内容展示了本文所提框架的工作结构图。</a:t>
            </a:r>
          </a:p>
          <a:p>
            <a:pPr marL="457200" indent="-457200">
              <a:buFontTx/>
              <a:buAutoNum type="arabicPeriod"/>
            </a:pPr>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a:p>
            <a:pPr marL="457200" indent="-457200">
              <a:buFontTx/>
              <a:buAutoNum type="arabicPeriod"/>
            </a:pPr>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a:p>
            <a:pPr marL="457200" indent="-457200">
              <a:buFontTx/>
              <a:buAutoNum type="arabicPeriod"/>
            </a:pPr>
            <a:endParaRPr lang="zh-CN" altLang="en-US" sz="2000" dirty="0">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762066119"/>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6998</TotalTime>
  <Words>2436</Words>
  <Application>Microsoft Office PowerPoint</Application>
  <PresentationFormat>宽屏</PresentationFormat>
  <Paragraphs>199</Paragraphs>
  <Slides>24</Slides>
  <Notes>23</Notes>
  <HiddenSlides>0</HiddenSlides>
  <MMClips>0</MMClips>
  <ScaleCrop>false</ScaleCrop>
  <HeadingPairs>
    <vt:vector size="6" baseType="variant">
      <vt:variant>
        <vt:lpstr>已用的字体</vt:lpstr>
      </vt:variant>
      <vt:variant>
        <vt:i4>9</vt:i4>
      </vt:variant>
      <vt:variant>
        <vt:lpstr>主题</vt:lpstr>
      </vt:variant>
      <vt:variant>
        <vt:i4>2</vt:i4>
      </vt:variant>
      <vt:variant>
        <vt:lpstr>幻灯片标题</vt:lpstr>
      </vt:variant>
      <vt:variant>
        <vt:i4>24</vt:i4>
      </vt:variant>
    </vt:vector>
  </HeadingPairs>
  <TitlesOfParts>
    <vt:vector size="35" baseType="lpstr">
      <vt:lpstr>等线</vt:lpstr>
      <vt:lpstr>等线 Light</vt:lpstr>
      <vt:lpstr>黑体</vt:lpstr>
      <vt:lpstr>宋体</vt:lpstr>
      <vt:lpstr>微软雅黑</vt:lpstr>
      <vt:lpstr>Arial</vt:lpstr>
      <vt:lpstr>Calibri</vt:lpstr>
      <vt:lpstr>Segoe UI Light</vt:lpstr>
      <vt:lpstr>Times New Roman</vt:lpstr>
      <vt:lpstr>Office 主题​​</vt:lpstr>
      <vt:lpstr>1_Office 主题​​</vt:lpstr>
      <vt:lpstr>基于OpenDigger与MaxKB的 活动指标时间序列预测&amp; 仓库活跃度评估</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晶然 杨</dc:creator>
  <cp:lastModifiedBy>明 游</cp:lastModifiedBy>
  <cp:revision>752</cp:revision>
  <dcterms:created xsi:type="dcterms:W3CDTF">2023-05-25T15:22:21Z</dcterms:created>
  <dcterms:modified xsi:type="dcterms:W3CDTF">2026-01-08T10:27:07Z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4EA1E6F7751E009EE6316F647B02CBD7</vt:lpwstr>
  </property>
  <property fmtid="{D5CDD505-2E9C-101B-9397-08002B2CF9AE}" pid="3" name="KSOProductBuildVer">
    <vt:lpwstr>2052-4.6.1.7467</vt:lpwstr>
  </property>
  <property fmtid="{D5CDD505-2E9C-101B-9397-08002B2CF9AE}" pid="4" name="MSIP_Label_defa4170-0d19-0005-0004-bc88714345d2_Enabled">
    <vt:lpwstr>true</vt:lpwstr>
  </property>
  <property fmtid="{D5CDD505-2E9C-101B-9397-08002B2CF9AE}" pid="5" name="MSIP_Label_defa4170-0d19-0005-0004-bc88714345d2_SetDate">
    <vt:lpwstr>2023-12-21T02:42:32Z</vt:lpwstr>
  </property>
  <property fmtid="{D5CDD505-2E9C-101B-9397-08002B2CF9AE}" pid="6" name="MSIP_Label_defa4170-0d19-0005-0004-bc88714345d2_Method">
    <vt:lpwstr>Standard</vt:lpwstr>
  </property>
  <property fmtid="{D5CDD505-2E9C-101B-9397-08002B2CF9AE}" pid="7" name="MSIP_Label_defa4170-0d19-0005-0004-bc88714345d2_Name">
    <vt:lpwstr>defa4170-0d19-0005-0004-bc88714345d2</vt:lpwstr>
  </property>
  <property fmtid="{D5CDD505-2E9C-101B-9397-08002B2CF9AE}" pid="8" name="MSIP_Label_defa4170-0d19-0005-0004-bc88714345d2_SiteId">
    <vt:lpwstr>b4321af5-17f1-43f2-9d06-59f6d7ff5641</vt:lpwstr>
  </property>
  <property fmtid="{D5CDD505-2E9C-101B-9397-08002B2CF9AE}" pid="9" name="MSIP_Label_defa4170-0d19-0005-0004-bc88714345d2_ActionId">
    <vt:lpwstr>139bcfd3-8662-4f88-b518-0cb8fcfb4c68</vt:lpwstr>
  </property>
  <property fmtid="{D5CDD505-2E9C-101B-9397-08002B2CF9AE}" pid="10" name="MSIP_Label_defa4170-0d19-0005-0004-bc88714345d2_ContentBits">
    <vt:lpwstr>0</vt:lpwstr>
  </property>
</Properties>
</file>